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1"/>
  </p:notesMasterIdLst>
  <p:sldIdLst>
    <p:sldId id="534" r:id="rId2"/>
    <p:sldId id="551" r:id="rId3"/>
    <p:sldId id="584" r:id="rId4"/>
    <p:sldId id="590" r:id="rId5"/>
    <p:sldId id="552" r:id="rId6"/>
    <p:sldId id="687" r:id="rId7"/>
    <p:sldId id="691" r:id="rId8"/>
    <p:sldId id="692" r:id="rId9"/>
    <p:sldId id="587" r:id="rId10"/>
    <p:sldId id="683" r:id="rId11"/>
    <p:sldId id="684" r:id="rId12"/>
    <p:sldId id="689" r:id="rId13"/>
    <p:sldId id="699" r:id="rId14"/>
    <p:sldId id="698" r:id="rId15"/>
    <p:sldId id="539" r:id="rId16"/>
    <p:sldId id="307" r:id="rId17"/>
    <p:sldId id="694" r:id="rId18"/>
    <p:sldId id="540" r:id="rId19"/>
    <p:sldId id="704" r:id="rId20"/>
    <p:sldId id="283" r:id="rId21"/>
    <p:sldId id="313" r:id="rId22"/>
    <p:sldId id="300" r:id="rId23"/>
    <p:sldId id="528" r:id="rId24"/>
    <p:sldId id="519" r:id="rId25"/>
    <p:sldId id="701" r:id="rId26"/>
    <p:sldId id="538" r:id="rId27"/>
    <p:sldId id="702" r:id="rId28"/>
    <p:sldId id="295" r:id="rId29"/>
    <p:sldId id="697" r:id="rId30"/>
  </p:sldIdLst>
  <p:sldSz cx="9144000" cy="5143500" type="screen16x9"/>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560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74245" autoAdjust="0"/>
  </p:normalViewPr>
  <p:slideViewPr>
    <p:cSldViewPr snapToGrid="0" showGuides="1">
      <p:cViewPr varScale="1">
        <p:scale>
          <a:sx n="71" d="100"/>
          <a:sy n="71" d="100"/>
        </p:scale>
        <p:origin x="1380" y="60"/>
      </p:cViewPr>
      <p:guideLst>
        <p:guide orient="horz"/>
        <p:guide pos="5601"/>
      </p:guideLst>
    </p:cSldViewPr>
  </p:slideViewPr>
  <p:outlineViewPr>
    <p:cViewPr>
      <p:scale>
        <a:sx n="33" d="100"/>
        <a:sy n="33" d="100"/>
      </p:scale>
      <p:origin x="0" y="-712"/>
    </p:cViewPr>
  </p:outlineViewPr>
  <p:notesTextViewPr>
    <p:cViewPr>
      <p:scale>
        <a:sx n="1" d="1"/>
        <a:sy n="1" d="1"/>
      </p:scale>
      <p:origin x="0" y="0"/>
    </p:cViewPr>
  </p:notesTextViewPr>
  <p:notesViewPr>
    <p:cSldViewPr snapToGrid="0" showGuides="1">
      <p:cViewPr varScale="1">
        <p:scale>
          <a:sx n="84" d="100"/>
          <a:sy n="84" d="100"/>
        </p:scale>
        <p:origin x="2776" y="200"/>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cbyr\Dropbox\Litigation%20brief%202020%20update\Copy%20of%20Litigation%202020%20data%20update_all%20analysis%20AK+RB.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CC99"/>
              </a:solidFill>
              <a:ln w="0">
                <a:solidFill>
                  <a:schemeClr val="accent4"/>
                </a:solid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2365-344E-A146-D8B6E182EA1A}"/>
              </c:ext>
            </c:extLst>
          </c:dPt>
          <c:dPt>
            <c:idx val="1"/>
            <c:bubble3D val="0"/>
            <c:spPr>
              <a:solidFill>
                <a:schemeClr val="tx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2365-344E-A146-D8B6E182EA1A}"/>
              </c:ext>
            </c:extLst>
          </c:dPt>
          <c:dPt>
            <c:idx val="2"/>
            <c:bubble3D val="0"/>
            <c:spPr>
              <a:solidFill>
                <a:schemeClr val="accent5">
                  <a:lumMod val="90000"/>
                </a:schemeClr>
              </a:solidFill>
              <a:ln w="0">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2365-344E-A146-D8B6E182EA1A}"/>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BrownTT Light" panose="020B0404020101010102" pitchFamily="34" charset="0"/>
                    <a:ea typeface="+mn-ea"/>
                    <a:cs typeface="BrownTT Light" panose="020B0404020101010102" pitchFamily="34" charset="0"/>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'2.Outcome (pro- vs anti-reg)'!$F$2:$F$6</c:f>
              <c:strCache>
                <c:ptCount val="3"/>
                <c:pt idx="0">
                  <c:v>Favourable</c:v>
                </c:pt>
                <c:pt idx="1">
                  <c:v>Unfavourable</c:v>
                </c:pt>
                <c:pt idx="2">
                  <c:v>Neutral</c:v>
                </c:pt>
              </c:strCache>
            </c:strRef>
          </c:cat>
          <c:val>
            <c:numRef>
              <c:f>'2.Outcome (pro- vs anti-reg)'!$G$2:$G$6</c:f>
              <c:numCache>
                <c:formatCode>General</c:formatCode>
                <c:ptCount val="3"/>
                <c:pt idx="0">
                  <c:v>187</c:v>
                </c:pt>
                <c:pt idx="1">
                  <c:v>106</c:v>
                </c:pt>
                <c:pt idx="2">
                  <c:v>28</c:v>
                </c:pt>
              </c:numCache>
            </c:numRef>
          </c:val>
          <c:extLst>
            <c:ext xmlns:c16="http://schemas.microsoft.com/office/drawing/2014/chart" uri="{C3380CC4-5D6E-409C-BE32-E72D297353CC}">
              <c16:uniqueId val="{00000006-2365-344E-A146-D8B6E182EA1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Entry>
      <c:legendEntry>
        <c:idx val="2"/>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50000"/>
            </a:schemeClr>
          </a:solidFill>
          <a:latin typeface="BrownTT Light" panose="020B0404020101010102" pitchFamily="34" charset="0"/>
          <a:cs typeface="BrownTT Light" panose="020B0404020101010102"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374405" y="4715907"/>
            <a:ext cx="5915598" cy="422994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5856970" y="9431815"/>
            <a:ext cx="812119" cy="496411"/>
          </a:xfrm>
          <a:prstGeom prst="rect">
            <a:avLst/>
          </a:prstGeom>
        </p:spPr>
        <p:txBody>
          <a:bodyPr vert="horz" lIns="91440" tIns="45720" rIns="91440" bIns="45720" rtlCol="0" anchor="b"/>
          <a:lstStyle>
            <a:lvl1pPr algn="r">
              <a:defRPr sz="1200">
                <a:latin typeface="Century Gothic" panose="020B0502020202020204" pitchFamily="34" charset="0"/>
                <a:cs typeface="Arial" panose="020B0604020202020204" pitchFamily="34" charset="0"/>
              </a:defRPr>
            </a:lvl1pPr>
          </a:lstStyle>
          <a:p>
            <a:fld id="{49DD4D23-C98A-435E-AE88-9061F8349B02}" type="slidenum">
              <a:rPr lang="en-GB" smtClean="0"/>
              <a:pPr/>
              <a:t>‹#›</a:t>
            </a:fld>
            <a:endParaRPr lang="en-GB"/>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78045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27D5A48-BBC3-4129-AE87-B97826016886}" type="slidenum">
              <a:rPr lang="en-US" smtClean="0"/>
              <a:pPr/>
              <a:t>15</a:t>
            </a:fld>
            <a:endParaRPr lang="en-US"/>
          </a:p>
        </p:txBody>
      </p:sp>
    </p:spTree>
    <p:extLst>
      <p:ext uri="{BB962C8B-B14F-4D97-AF65-F5344CB8AC3E}">
        <p14:creationId xmlns:p14="http://schemas.microsoft.com/office/powerpoint/2010/main" val="159656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Century Gothic" panose="020B0502020202020204" pitchFamily="34" charset="0"/>
                <a:ea typeface="+mn-ea"/>
                <a:cs typeface="Arial" panose="020B0604020202020204" pitchFamily="34" charset="0"/>
              </a:rPr>
              <a:t>The US provides a clear illustration of how litigation can favour or counter climate action, and also how this might vary over time.</a:t>
            </a:r>
          </a:p>
          <a:p>
            <a:endParaRPr lang="en-US" sz="1200" b="0" i="0" kern="1200" dirty="0">
              <a:solidFill>
                <a:schemeClr val="tx1"/>
              </a:solidFill>
              <a:effectLst/>
              <a:latin typeface="Century Gothic" panose="020B0502020202020204" pitchFamily="34" charset="0"/>
              <a:ea typeface="+mn-ea"/>
              <a:cs typeface="Arial" panose="020B0604020202020204" pitchFamily="34" charset="0"/>
            </a:endParaRPr>
          </a:p>
          <a:p>
            <a:r>
              <a:rPr lang="en-US" sz="1200" b="0" i="0" kern="1200" dirty="0">
                <a:solidFill>
                  <a:schemeClr val="tx1"/>
                </a:solidFill>
                <a:effectLst/>
                <a:latin typeface="Century Gothic" panose="020B0502020202020204" pitchFamily="34" charset="0"/>
                <a:ea typeface="+mn-ea"/>
                <a:cs typeface="Arial" panose="020B0604020202020204" pitchFamily="34" charset="0"/>
              </a:rPr>
              <a:t>McCormick 2018: Created a database of all the domestic climate change lawsuits from 1990 through 2016. Of 721 cases reviewed, there were more outcomes that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favoured</a:t>
            </a:r>
            <a:r>
              <a:rPr lang="en-US" sz="1200" b="0" i="0" kern="1200" dirty="0">
                <a:solidFill>
                  <a:schemeClr val="tx1"/>
                </a:solidFill>
                <a:effectLst/>
                <a:latin typeface="Century Gothic" panose="020B0502020202020204" pitchFamily="34" charset="0"/>
                <a:ea typeface="+mn-ea"/>
                <a:cs typeface="Arial" panose="020B0604020202020204" pitchFamily="34" charset="0"/>
              </a:rPr>
              <a:t> antiregulatory (</a:t>
            </a:r>
            <a:r>
              <a:rPr lang="en-US" sz="1200" b="0" i="1" kern="1200" dirty="0">
                <a:solidFill>
                  <a:schemeClr val="tx1"/>
                </a:solidFill>
                <a:effectLst/>
                <a:latin typeface="Century Gothic" panose="020B0502020202020204" pitchFamily="34" charset="0"/>
                <a:ea typeface="+mn-ea"/>
                <a:cs typeface="Arial" panose="020B0604020202020204" pitchFamily="34" charset="0"/>
              </a:rPr>
              <a:t>n</a:t>
            </a:r>
            <a:r>
              <a:rPr lang="en-US" sz="1200" b="0" i="0" kern="1200" dirty="0">
                <a:solidFill>
                  <a:schemeClr val="tx1"/>
                </a:solidFill>
                <a:effectLst/>
                <a:latin typeface="Century Gothic" panose="020B0502020202020204" pitchFamily="34" charset="0"/>
                <a:ea typeface="+mn-ea"/>
                <a:cs typeface="Arial" panose="020B0604020202020204" pitchFamily="34" charset="0"/>
              </a:rPr>
              <a:t> = 309) compared to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proregulatory</a:t>
            </a:r>
            <a:r>
              <a:rPr lang="en-US" sz="1200" b="0" i="0" kern="1200" dirty="0">
                <a:solidFill>
                  <a:schemeClr val="tx1"/>
                </a:solidFill>
                <a:effectLst/>
                <a:latin typeface="Century Gothic" panose="020B0502020202020204" pitchFamily="34" charset="0"/>
                <a:ea typeface="+mn-ea"/>
                <a:cs typeface="Arial" panose="020B0604020202020204" pitchFamily="34" charset="0"/>
              </a:rPr>
              <a:t> positions (</a:t>
            </a:r>
            <a:r>
              <a:rPr lang="en-US" sz="1200" b="0" i="1" kern="1200" dirty="0">
                <a:solidFill>
                  <a:schemeClr val="tx1"/>
                </a:solidFill>
                <a:effectLst/>
                <a:latin typeface="Century Gothic" panose="020B0502020202020204" pitchFamily="34" charset="0"/>
                <a:ea typeface="+mn-ea"/>
                <a:cs typeface="Arial" panose="020B0604020202020204" pitchFamily="34" charset="0"/>
              </a:rPr>
              <a:t>n</a:t>
            </a:r>
            <a:r>
              <a:rPr lang="en-US" sz="1200" b="0" i="0" kern="1200" dirty="0">
                <a:solidFill>
                  <a:schemeClr val="tx1"/>
                </a:solidFill>
                <a:effectLst/>
                <a:latin typeface="Century Gothic" panose="020B0502020202020204" pitchFamily="34" charset="0"/>
                <a:ea typeface="+mn-ea"/>
                <a:cs typeface="Arial" panose="020B0604020202020204" pitchFamily="34" charset="0"/>
              </a:rPr>
              <a:t> = 224), with a ratio of about 1.4 to 1. When examined by climate topic, cases that involve air quality cases followed this pattern. However, for the relatively small number of energy efficiency and renewable energy cases, outcomes more often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favoured</a:t>
            </a:r>
            <a:r>
              <a:rPr lang="en-US" sz="1200" b="0" i="0" kern="1200" dirty="0">
                <a:solidFill>
                  <a:schemeClr val="tx1"/>
                </a:solidFill>
                <a:effectLst/>
                <a:latin typeface="Century Gothic" panose="020B0502020202020204" pitchFamily="34" charset="0"/>
                <a:ea typeface="+mn-ea"/>
                <a:cs typeface="Arial" panose="020B0604020202020204" pitchFamily="34" charset="0"/>
              </a:rPr>
              <a:t>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proregulatory</a:t>
            </a:r>
            <a:r>
              <a:rPr lang="en-US" sz="1200" b="0" i="0" kern="1200" dirty="0">
                <a:solidFill>
                  <a:schemeClr val="tx1"/>
                </a:solidFill>
                <a:effectLst/>
                <a:latin typeface="Century Gothic" panose="020B0502020202020204" pitchFamily="34" charset="0"/>
                <a:ea typeface="+mn-ea"/>
                <a:cs typeface="Arial" panose="020B0604020202020204" pitchFamily="34" charset="0"/>
              </a:rPr>
              <a:t> positions, by a ratio of 2.6 to 1. In biodiversity cases, antiregulatory litigants won biodiversity cases at about the same rate as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proregulatory</a:t>
            </a:r>
            <a:r>
              <a:rPr lang="en-US" sz="1200" b="0" i="0" kern="1200" dirty="0">
                <a:solidFill>
                  <a:schemeClr val="tx1"/>
                </a:solidFill>
                <a:effectLst/>
                <a:latin typeface="Century Gothic" panose="020B0502020202020204" pitchFamily="34" charset="0"/>
                <a:ea typeface="+mn-ea"/>
                <a:cs typeface="Arial" panose="020B0604020202020204" pitchFamily="34" charset="0"/>
              </a:rPr>
              <a:t> litigants. </a:t>
            </a:r>
          </a:p>
          <a:p>
            <a:endParaRPr lang="en-US" sz="1200" b="0" i="0" kern="1200" dirty="0">
              <a:solidFill>
                <a:schemeClr val="tx1"/>
              </a:solidFill>
              <a:effectLst/>
              <a:latin typeface="Century Gothic" panose="020B0502020202020204" pitchFamily="34" charset="0"/>
              <a:ea typeface="+mn-ea"/>
              <a:cs typeface="Arial" panose="020B0604020202020204" pitchFamily="34" charset="0"/>
            </a:endParaRPr>
          </a:p>
          <a:p>
            <a:r>
              <a:rPr lang="en-US" dirty="0"/>
              <a:t>Adler (2019): </a:t>
            </a:r>
            <a:r>
              <a:rPr lang="en-GB" dirty="0"/>
              <a:t>categorizes and reviews 159 climate change cases filed during 2017 and 2018 to shed light on how litigation is counterbalancing—and at times complementing—the Trump Administration’s efforts to undermine climate change protections. The cases were sorted into five categories: </a:t>
            </a:r>
          </a:p>
          <a:p>
            <a:pPr marL="228600" indent="-228600">
              <a:buAutoNum type="arabicPeriod"/>
            </a:pPr>
            <a:r>
              <a:rPr lang="en-GB" dirty="0"/>
              <a:t>Defending Obama Administration Climate Change Policies &amp; Decisions; </a:t>
            </a:r>
          </a:p>
          <a:p>
            <a:pPr marL="228600" indent="-228600">
              <a:buAutoNum type="arabicPeriod"/>
            </a:pPr>
            <a:r>
              <a:rPr lang="en-GB" dirty="0"/>
              <a:t>Demanding Transparency &amp; Scientific Integrity from the Trump Administration;</a:t>
            </a:r>
          </a:p>
          <a:p>
            <a:pPr marL="228600" indent="-228600">
              <a:buAutoNum type="arabicPeriod"/>
            </a:pPr>
            <a:r>
              <a:rPr lang="en-GB" dirty="0"/>
              <a:t>Integrating Consideration of Climate Change into Environmental Review &amp; Permitting; </a:t>
            </a:r>
          </a:p>
          <a:p>
            <a:pPr marL="228600" indent="-228600">
              <a:buAutoNum type="arabicPeriod"/>
            </a:pPr>
            <a:r>
              <a:rPr lang="en-GB" dirty="0"/>
              <a:t>Advancing or Enforcing Additional Climate Protections through the Courts; and </a:t>
            </a:r>
          </a:p>
          <a:p>
            <a:pPr marL="228600" indent="-228600">
              <a:buAutoNum type="arabicPeriod"/>
            </a:pPr>
            <a:r>
              <a:rPr lang="en-GB" dirty="0"/>
              <a:t>Deregulating Climate Change, Undermining Climate Protections, or Targeting Climate Protection Supporters.</a:t>
            </a:r>
          </a:p>
          <a:p>
            <a:pPr marL="228600" indent="-228600">
              <a:buAutoNum type="arabicPeriod"/>
            </a:pPr>
            <a:endParaRPr lang="en-GB" dirty="0"/>
          </a:p>
          <a:p>
            <a:pPr marL="0" indent="0">
              <a:buNone/>
            </a:pPr>
            <a:r>
              <a:rPr lang="en-GB" dirty="0"/>
              <a:t>The first four categories are “pro” climate protection cases—if their plaintiffs or petitioners are successful they will uphold or advance climate change protections. The fifth category contains “con” cases—if their filing party or parties are successful, these cases will undermine climate protections or support climate policy deregulation. 129 of the reviewed cases were “pro” climate protection and 30 were “con.” The pro cases outweigh the con cases roughly 4:1. </a:t>
            </a:r>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16</a:t>
            </a:fld>
            <a:endParaRPr lang="en-GB"/>
          </a:p>
        </p:txBody>
      </p:sp>
    </p:spTree>
    <p:extLst>
      <p:ext uri="{BB962C8B-B14F-4D97-AF65-F5344CB8AC3E}">
        <p14:creationId xmlns:p14="http://schemas.microsoft.com/office/powerpoint/2010/main" val="218958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Century Gothic" panose="020B0502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a:p>
        </p:txBody>
      </p:sp>
    </p:spTree>
    <p:extLst>
      <p:ext uri="{BB962C8B-B14F-4D97-AF65-F5344CB8AC3E}">
        <p14:creationId xmlns:p14="http://schemas.microsoft.com/office/powerpoint/2010/main" val="378374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Justiciability</a:t>
            </a:r>
            <a:r>
              <a:rPr lang="en-US" sz="1200" kern="1200" dirty="0">
                <a:solidFill>
                  <a:schemeClr val="tx1"/>
                </a:solidFill>
                <a:effectLst/>
                <a:latin typeface="+mn-lt"/>
                <a:ea typeface="+mn-ea"/>
                <a:cs typeface="+mn-cs"/>
              </a:rPr>
              <a:t> refers in general to a person’s ability to claim a remedy before a judicial body when a violation of a right has either occurred or is likely to occur. The term implies access to appropriate mechanisms to protect recognized rights.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case is said to be justiciable in a particular forum if that forum both is capable of deciding the matter and considers it appropriate to do so. The justiciability analysis entails both legal and prudential questions. First is the question of whether the court is legally empowered to adjudicate the case – this typically depends on the constitutional grant of authority to the court. Second is the question of whether it would be imprudent for the court to adjudicate the case – the court typically has discretion to determine this matter based on the facts before it. The doctrine of justiciability varies by jurisdiction. </a:t>
            </a:r>
          </a:p>
          <a:p>
            <a:pPr marL="0" lvl="0" indent="0">
              <a:spcAft>
                <a:spcPts val="1200"/>
              </a:spcAft>
              <a:buFont typeface="Arial" pitchFamily="34" charset="0"/>
              <a:buNone/>
            </a:pPr>
            <a:endParaRPr lang="en-US" sz="1200" dirty="0"/>
          </a:p>
          <a:p>
            <a:pPr marL="0" lvl="0" indent="0">
              <a:spcAft>
                <a:spcPts val="1200"/>
              </a:spcAft>
              <a:buFont typeface="Arial" pitchFamily="34" charset="0"/>
              <a:buNone/>
            </a:pPr>
            <a:r>
              <a:rPr lang="en-US" sz="1200" dirty="0"/>
              <a:t>Jurisdiction: Generally not an issue, except in common law/nuisance/tort actions</a:t>
            </a:r>
          </a:p>
          <a:p>
            <a:pPr marL="0" lvl="0" indent="0">
              <a:spcAft>
                <a:spcPts val="1200"/>
              </a:spcAft>
              <a:buFont typeface="Arial" pitchFamily="34" charset="0"/>
              <a:buNone/>
            </a:pPr>
            <a:endParaRPr lang="en-US" sz="1200" dirty="0"/>
          </a:p>
          <a:p>
            <a:pPr marL="0" lvl="0" indent="0">
              <a:spcAft>
                <a:spcPts val="1200"/>
              </a:spcAft>
              <a:buFont typeface="Arial" pitchFamily="34" charset="0"/>
              <a:buNone/>
            </a:pPr>
            <a:r>
              <a:rPr lang="en-US" sz="1200" dirty="0"/>
              <a:t>Standing: </a:t>
            </a:r>
          </a:p>
          <a:p>
            <a:pPr marL="0" lvl="0" indent="0">
              <a:spcAft>
                <a:spcPts val="1200"/>
              </a:spcAft>
              <a:buFont typeface="Arial" pitchFamily="34" charset="0"/>
              <a:buNone/>
            </a:pPr>
            <a:endParaRPr lang="en-US" sz="1200" dirty="0"/>
          </a:p>
          <a:p>
            <a:pPr marL="171450" marR="0" lvl="0" indent="-171450" algn="l" defTabSz="914400" rtl="0" eaLnBrk="1" fontAlgn="auto" latinLnBrk="0" hangingPunct="1">
              <a:lnSpc>
                <a:spcPct val="100000"/>
              </a:lnSpc>
              <a:spcBef>
                <a:spcPts val="0"/>
              </a:spcBef>
              <a:spcAft>
                <a:spcPts val="1200"/>
              </a:spcAft>
              <a:buClrTx/>
              <a:buSzTx/>
              <a:buFont typeface="Arial" charset="0"/>
              <a:buChar char="•"/>
              <a:tabLst/>
              <a:defRPr/>
            </a:pPr>
            <a:r>
              <a:rPr lang="en-US" sz="1200" kern="1200" dirty="0">
                <a:solidFill>
                  <a:schemeClr val="tx1"/>
                </a:solidFill>
                <a:effectLst/>
                <a:latin typeface="+mn-lt"/>
                <a:ea typeface="+mn-ea"/>
                <a:cs typeface="+mn-cs"/>
              </a:rPr>
              <a:t>The legal definition of “standing,” or </a:t>
            </a:r>
            <a:r>
              <a:rPr lang="en-US" sz="1200" i="1" kern="1200" dirty="0">
                <a:solidFill>
                  <a:schemeClr val="tx1"/>
                </a:solidFill>
                <a:effectLst/>
                <a:latin typeface="+mn-lt"/>
                <a:ea typeface="+mn-ea"/>
                <a:cs typeface="+mn-cs"/>
              </a:rPr>
              <a:t>locus standi</a:t>
            </a:r>
            <a:r>
              <a:rPr lang="en-US" sz="1200" kern="1200" dirty="0">
                <a:solidFill>
                  <a:schemeClr val="tx1"/>
                </a:solidFill>
                <a:effectLst/>
                <a:latin typeface="+mn-lt"/>
                <a:ea typeface="+mn-ea"/>
                <a:cs typeface="+mn-cs"/>
              </a:rPr>
              <a:t>,  varies among countries, and may be more or less open or restrictive depending on which country and legal system (civil or common law) one is operating in. In essence, the term refers to the criteria one must satisfy in order to be a party to a legal proceeding. These criteria are typically aimed at ensuring that the parties have a sufficient stake in the outcome of the case and that the claims brought by the parties are capable of judicial resolution.</a:t>
            </a:r>
            <a:r>
              <a:rPr lang="en-US" dirty="0">
                <a:effectLst/>
              </a:rPr>
              <a:t> </a:t>
            </a:r>
            <a:endParaRPr lang="en-US" sz="1200" dirty="0">
              <a:effectLst/>
            </a:endParaRPr>
          </a:p>
          <a:p>
            <a:pPr marL="171450" marR="0" lvl="0" indent="-171450" algn="l" defTabSz="914400" rtl="0" eaLnBrk="1" fontAlgn="auto" latinLnBrk="0" hangingPunct="1">
              <a:lnSpc>
                <a:spcPct val="100000"/>
              </a:lnSpc>
              <a:spcBef>
                <a:spcPts val="0"/>
              </a:spcBef>
              <a:spcAft>
                <a:spcPts val="1200"/>
              </a:spcAft>
              <a:buClrTx/>
              <a:buSzTx/>
              <a:buFont typeface="Arial" charset="0"/>
              <a:buChar char="•"/>
              <a:tabLst/>
              <a:defRPr/>
            </a:pPr>
            <a:r>
              <a:rPr lang="en-US" sz="1200" dirty="0">
                <a:effectLst/>
              </a:rPr>
              <a:t>Interesting</a:t>
            </a:r>
            <a:r>
              <a:rPr lang="en-US" sz="1200" baseline="0" dirty="0">
                <a:effectLst/>
              </a:rPr>
              <a:t> cases so far: </a:t>
            </a:r>
            <a:r>
              <a:rPr lang="en-US" sz="1200" dirty="0"/>
              <a:t>MA V EPA (YES FOR STATES); COMER V MURPHY OIL (NO FOR PRIVATE PARTIES FOR CONSPIRACY);</a:t>
            </a:r>
            <a:r>
              <a:rPr lang="en-US" sz="1200" baseline="0" dirty="0"/>
              <a:t> URGENDA (ORG STANDING BUT NOT INDIVIDUALS FOR PRACTICAL REASONS);</a:t>
            </a:r>
          </a:p>
          <a:p>
            <a:pPr marL="171450" marR="0" lvl="0" indent="-171450" algn="l" defTabSz="914400" rtl="0" eaLnBrk="1" fontAlgn="auto" latinLnBrk="0" hangingPunct="1">
              <a:lnSpc>
                <a:spcPct val="100000"/>
              </a:lnSpc>
              <a:spcBef>
                <a:spcPts val="0"/>
              </a:spcBef>
              <a:spcAft>
                <a:spcPts val="1200"/>
              </a:spcAft>
              <a:buClrTx/>
              <a:buSzTx/>
              <a:buFont typeface="Arial" charset="0"/>
              <a:buChar char="•"/>
              <a:tabLst/>
              <a:defRPr/>
            </a:pPr>
            <a:r>
              <a:rPr lang="en-US" sz="1200" baseline="0" dirty="0"/>
              <a:t>Courts in Global South have not yet addressed this issue closely</a:t>
            </a:r>
            <a:endParaRPr lang="en-US" sz="1200" dirty="0"/>
          </a:p>
          <a:p>
            <a:pPr marL="0" lvl="0" indent="0">
              <a:spcAft>
                <a:spcPts val="1200"/>
              </a:spcAft>
              <a:buFont typeface="Arial" pitchFamily="34" charset="0"/>
              <a:buNone/>
            </a:pPr>
            <a:endParaRPr lang="en-US" sz="1200" dirty="0"/>
          </a:p>
          <a:p>
            <a:pPr marL="0" lvl="0" indent="0">
              <a:spcAft>
                <a:spcPts val="1200"/>
              </a:spcAft>
              <a:buFont typeface="Arial" pitchFamily="34" charset="0"/>
              <a:buNone/>
            </a:pPr>
            <a:r>
              <a:rPr lang="en-US" sz="1200" dirty="0"/>
              <a:t>Separation of Powers:</a:t>
            </a:r>
          </a:p>
          <a:p>
            <a:pPr marL="0" lvl="0" indent="0">
              <a:spcAft>
                <a:spcPts val="1200"/>
              </a:spcAft>
              <a:buFont typeface="Arial" pitchFamily="34" charset="0"/>
              <a:buNone/>
            </a:pPr>
            <a:endParaRPr lang="en-US" sz="1200" dirty="0"/>
          </a:p>
          <a:p>
            <a:pPr marL="171450" marR="0" lvl="0"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sz="1200" kern="1200" dirty="0">
                <a:solidFill>
                  <a:schemeClr val="tx1"/>
                </a:solidFill>
                <a:effectLst/>
                <a:latin typeface="+mn-lt"/>
                <a:ea typeface="+mn-ea"/>
                <a:cs typeface="+mn-cs"/>
              </a:rPr>
              <a:t>The principle of separation or balance of powers dictates that one branch of government cannot exceed the authority granted to it by the constitution or other laws and intrude on the authority of another branch. While this doctrine is typically evoked as a matter of constitutional law, it also applies in non-constitutional systems to the extent that there are policies, laws and regulations outlining the respective powers of each branch of government. The underlying question here is whether the courts are the appropriate forum to hear and resolve questions of equity, rights, and obligations in regards to climate change. </a:t>
            </a:r>
          </a:p>
          <a:p>
            <a:pPr marL="171450" marR="0" lvl="0"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sz="1200" kern="1200" dirty="0">
                <a:solidFill>
                  <a:schemeClr val="tx1"/>
                </a:solidFill>
                <a:effectLst/>
                <a:latin typeface="+mn-lt"/>
                <a:ea typeface="+mn-ea"/>
                <a:cs typeface="+mn-cs"/>
              </a:rPr>
              <a:t>Major issue in some jurisdictions, and relates to theory of case, remedy sought.</a:t>
            </a:r>
          </a:p>
          <a:p>
            <a:pPr marL="171450" marR="0" lvl="0"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sz="1200" kern="1200" dirty="0">
                <a:solidFill>
                  <a:schemeClr val="tx1"/>
                </a:solidFill>
                <a:effectLst/>
                <a:latin typeface="+mn-lt"/>
                <a:ea typeface="+mn-ea"/>
                <a:cs typeface="+mn-cs"/>
              </a:rPr>
              <a:t>Notably, there are other climate change cases involving the protection of constitutional and human rights where courts have exercised jurisdiction over rights-related disputes without even discussing the separation of powers doctrine, presumably because there is no dispute that such disputes fall within the courts’ domain. These cases include </a:t>
            </a:r>
            <a:r>
              <a:rPr lang="en-US" sz="1200" i="0" kern="1200" dirty="0">
                <a:solidFill>
                  <a:schemeClr val="tx1"/>
                </a:solidFill>
                <a:effectLst/>
                <a:latin typeface="+mn-lt"/>
                <a:ea typeface="+mn-ea"/>
                <a:cs typeface="+mn-cs"/>
              </a:rPr>
              <a:t>cases</a:t>
            </a:r>
            <a:r>
              <a:rPr lang="en-US" sz="1200" i="0" kern="1200" baseline="0" dirty="0">
                <a:solidFill>
                  <a:schemeClr val="tx1"/>
                </a:solidFill>
                <a:effectLst/>
                <a:latin typeface="+mn-lt"/>
                <a:ea typeface="+mn-ea"/>
                <a:cs typeface="+mn-cs"/>
              </a:rPr>
              <a:t> from Pakistan, India and Nigeria.</a:t>
            </a:r>
            <a:endParaRPr lang="en-US" sz="1200" dirty="0"/>
          </a:p>
        </p:txBody>
      </p:sp>
      <p:sp>
        <p:nvSpPr>
          <p:cNvPr id="4" name="Slide Number Placeholder 3"/>
          <p:cNvSpPr>
            <a:spLocks noGrp="1"/>
          </p:cNvSpPr>
          <p:nvPr>
            <p:ph type="sldNum" sz="quarter" idx="10"/>
          </p:nvPr>
        </p:nvSpPr>
        <p:spPr/>
        <p:txBody>
          <a:bodyPr/>
          <a:lstStyle/>
          <a:p>
            <a:fld id="{727D5A48-BBC3-4129-AE87-B97826016886}" type="slidenum">
              <a:rPr lang="en-US" smtClean="0"/>
              <a:pPr/>
              <a:t>18</a:t>
            </a:fld>
            <a:endParaRPr lang="en-US"/>
          </a:p>
        </p:txBody>
      </p:sp>
    </p:spTree>
    <p:extLst>
      <p:ext uri="{BB962C8B-B14F-4D97-AF65-F5344CB8AC3E}">
        <p14:creationId xmlns:p14="http://schemas.microsoft.com/office/powerpoint/2010/main" val="127159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Century Gothic" panose="020B0502020202020204" pitchFamily="34" charset="0"/>
                <a:ea typeface="+mn-ea"/>
                <a:cs typeface="Arial" panose="020B0604020202020204" pitchFamily="34" charset="0"/>
              </a:rPr>
              <a:t>Garavito</a:t>
            </a:r>
            <a:r>
              <a:rPr lang="en-GB" sz="1200" kern="1200" dirty="0">
                <a:solidFill>
                  <a:schemeClr val="tx1"/>
                </a:solidFill>
                <a:effectLst/>
                <a:latin typeface="Century Gothic" panose="020B0502020202020204" pitchFamily="34" charset="0"/>
                <a:ea typeface="+mn-ea"/>
                <a:cs typeface="Arial" panose="020B0604020202020204" pitchFamily="34" charset="0"/>
              </a:rPr>
              <a:t>: Prior to 2015, only five rights-based climate cases had been filed anywhere in the world.</a:t>
            </a:r>
          </a:p>
          <a:p>
            <a:endParaRPr lang="en-GB" sz="1200" kern="1200" dirty="0">
              <a:solidFill>
                <a:schemeClr val="tx1"/>
              </a:solidFill>
              <a:effectLst/>
              <a:latin typeface="Century Gothic" panose="020B0502020202020204" pitchFamily="34" charset="0"/>
              <a:ea typeface="+mn-ea"/>
              <a:cs typeface="Arial" panose="020B0604020202020204" pitchFamily="34" charset="0"/>
            </a:endParaRPr>
          </a:p>
          <a:p>
            <a:r>
              <a:rPr lang="en-GB" sz="1200" kern="1200" dirty="0">
                <a:solidFill>
                  <a:schemeClr val="tx1"/>
                </a:solidFill>
                <a:effectLst/>
                <a:latin typeface="Century Gothic" panose="020B0502020202020204" pitchFamily="34" charset="0"/>
                <a:ea typeface="+mn-ea"/>
                <a:cs typeface="Arial" panose="020B0604020202020204" pitchFamily="34" charset="0"/>
              </a:rPr>
              <a:t>Between 2015 and early 2020, litigants brought 34 suits against states (and, to a much lesser extent, corporations) for human rights violations related to climate change in twenty-one national jurisdictions and in two regional and three global judicial or quasi-judicial bodies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Century Gothic" panose="020B0502020202020204" pitchFamily="34" charset="0"/>
                <a:ea typeface="+mn-ea"/>
                <a:cs typeface="Arial" panose="020B0604020202020204" pitchFamily="34" charset="0"/>
              </a:rPr>
              <a:t>Urgenda</a:t>
            </a:r>
            <a:r>
              <a:rPr lang="en-GB" sz="1200" kern="1200" dirty="0">
                <a:solidFill>
                  <a:schemeClr val="tx1"/>
                </a:solidFill>
                <a:effectLst/>
                <a:latin typeface="Century Gothic" panose="020B0502020202020204" pitchFamily="34" charset="0"/>
                <a:ea typeface="+mn-ea"/>
                <a:cs typeface="Arial" panose="020B0604020202020204" pitchFamily="34" charset="0"/>
              </a:rPr>
              <a:t>, a Dutch NGO, and nine hundred co-plaintiffs who were asking the Dutch government to adopt more stringent climate policies. The government appealed, in 2018 the Court of Appeals upheld the 2015 ground-breaking decision. The government appealed again to the Supreme Court, and in December 2019 the Supreme Court of the Netherlands ordered the Dutch government that it must urgently &amp; significantly reduce emissions to protect human rights.</a:t>
            </a:r>
          </a:p>
          <a:p>
            <a:endParaRPr lang="en-US" dirty="0"/>
          </a:p>
          <a:p>
            <a:endParaRPr lang="en-US" dirty="0"/>
          </a:p>
          <a:p>
            <a:endParaRPr lang="en-US" dirty="0"/>
          </a:p>
          <a:p>
            <a:r>
              <a:rPr lang="en-US" dirty="0"/>
              <a:t>Juliana v. US (aka “Our </a:t>
            </a:r>
            <a:r>
              <a:rPr lang="en-US" dirty="0" err="1"/>
              <a:t>Childrens</a:t>
            </a:r>
            <a:r>
              <a:rPr lang="en-US" dirty="0"/>
              <a:t>’ Trust” lawsuit) – lawsuit against the U.S. federal government for policies supporting fossil fuel use and for lack of policies to combat climate change.</a:t>
            </a:r>
          </a:p>
          <a:p>
            <a:endParaRPr lang="en-US" dirty="0"/>
          </a:p>
          <a:p>
            <a:r>
              <a:rPr lang="en-US" dirty="0"/>
              <a:t>Plaintiffs alleging violation of substantive due process and the public trust doctrine.</a:t>
            </a:r>
          </a:p>
          <a:p>
            <a:endParaRPr lang="en-US" dirty="0"/>
          </a:p>
          <a:p>
            <a:r>
              <a:rPr lang="en-US" dirty="0"/>
              <a:t>Survived motion to dismiss at district court level and *may* go to trial (but this has been appealed to the 9</a:t>
            </a:r>
            <a:r>
              <a:rPr lang="en-US" baseline="30000" dirty="0"/>
              <a:t>th</a:t>
            </a:r>
            <a:r>
              <a:rPr lang="en-US" dirty="0"/>
              <a:t> Circuit)</a:t>
            </a:r>
          </a:p>
          <a:p>
            <a:endParaRPr lang="en-GB" sz="1200" kern="1200" dirty="0">
              <a:solidFill>
                <a:schemeClr val="tx1"/>
              </a:solidFill>
              <a:effectLst/>
              <a:latin typeface="Century Gothic" panose="020B0502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dirty="0"/>
          </a:p>
        </p:txBody>
      </p:sp>
      <p:sp>
        <p:nvSpPr>
          <p:cNvPr id="4" name="Slide Number Placeholder 3"/>
          <p:cNvSpPr>
            <a:spLocks noGrp="1"/>
          </p:cNvSpPr>
          <p:nvPr>
            <p:ph type="sldNum" sz="quarter" idx="10"/>
          </p:nvPr>
        </p:nvSpPr>
        <p:spPr/>
        <p:txBody>
          <a:bodyPr/>
          <a:lstStyle/>
          <a:p>
            <a:fld id="{776D83C8-227C-2F48-B385-70614DC87B72}" type="slidenum">
              <a:rPr lang="en-US" smtClean="0"/>
              <a:pPr/>
              <a:t>20</a:t>
            </a:fld>
            <a:endParaRPr lang="en-US"/>
          </a:p>
        </p:txBody>
      </p:sp>
    </p:spTree>
    <p:extLst>
      <p:ext uri="{BB962C8B-B14F-4D97-AF65-F5344CB8AC3E}">
        <p14:creationId xmlns:p14="http://schemas.microsoft.com/office/powerpoint/2010/main" val="101254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Century Gothic" charset="0"/>
              <a:ea typeface="Century Gothic" charset="0"/>
              <a:cs typeface="Century Gothic" charset="0"/>
            </a:endParaRPr>
          </a:p>
        </p:txBody>
      </p:sp>
      <p:sp>
        <p:nvSpPr>
          <p:cNvPr id="4" name="Slide Number Placeholder 3"/>
          <p:cNvSpPr>
            <a:spLocks noGrp="1"/>
          </p:cNvSpPr>
          <p:nvPr>
            <p:ph type="sldNum" sz="quarter" idx="10"/>
          </p:nvPr>
        </p:nvSpPr>
        <p:spPr>
          <a:xfrm>
            <a:off x="5856970" y="9431815"/>
            <a:ext cx="812119" cy="496411"/>
          </a:xfrm>
          <a:prstGeom prst="rect">
            <a:avLst/>
          </a:prstGeom>
        </p:spPr>
        <p:txBody>
          <a:bodyPr/>
          <a:lstStyle/>
          <a:p>
            <a:fld id="{776D83C8-227C-2F48-B385-70614DC87B72}" type="slidenum">
              <a:rPr lang="en-US" smtClean="0"/>
              <a:pPr/>
              <a:t>21</a:t>
            </a:fld>
            <a:endParaRPr lang="en-US"/>
          </a:p>
        </p:txBody>
      </p:sp>
    </p:spTree>
    <p:extLst>
      <p:ext uri="{BB962C8B-B14F-4D97-AF65-F5344CB8AC3E}">
        <p14:creationId xmlns:p14="http://schemas.microsoft.com/office/powerpoint/2010/main" val="197254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dirty="0">
              <a:effectLst/>
              <a:latin typeface="+mn-lt"/>
              <a:ea typeface="+mn-ea"/>
              <a:cs typeface="+mn-cs"/>
              <a:sym typeface="Helvetica Neue"/>
            </a:endParaRPr>
          </a:p>
        </p:txBody>
      </p:sp>
    </p:spTree>
    <p:extLst>
      <p:ext uri="{BB962C8B-B14F-4D97-AF65-F5344CB8AC3E}">
        <p14:creationId xmlns:p14="http://schemas.microsoft.com/office/powerpoint/2010/main" val="889158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665124-5DA2-48BE-8534-A25F2EE454FD}" type="slidenum">
              <a:rPr lang="en-US" smtClean="0"/>
              <a:pPr/>
              <a:t>24</a:t>
            </a:fld>
            <a:endParaRPr lang="en-US"/>
          </a:p>
        </p:txBody>
      </p:sp>
    </p:spTree>
    <p:extLst>
      <p:ext uri="{BB962C8B-B14F-4D97-AF65-F5344CB8AC3E}">
        <p14:creationId xmlns:p14="http://schemas.microsoft.com/office/powerpoint/2010/main" val="3392317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Linking impacts to emitters is more challenging than linking impacts to anthropogenic climate change. Such attribution involves identifying, with relative confidence, the proportional contribution of the company’s fossil fuels to changes in global atmospheric composition, extrapolating the proportional contribution to more localized impacts such as sea level rise, and then identifying actual damages (e.g., physical damage to infrastructure) that were caused by those impacts (as opposed to the negligence of other actors). Further complicating this inquiry is the fact that “responsibility” is not a purely scientific concept: Even if scientists can attribute specific damages to emissions from fossil fuels produced by a specific company, there are still questions about how responsibility should be allocated between the company that produced the fuels, the end users of those fuels (e.g., electric utility companies, people driving cars), and other actors involved in the fossil fuel supply and consumption chain</a:t>
            </a:r>
          </a:p>
        </p:txBody>
      </p:sp>
      <p:sp>
        <p:nvSpPr>
          <p:cNvPr id="4" name="Slide Number Placeholder 3"/>
          <p:cNvSpPr>
            <a:spLocks noGrp="1"/>
          </p:cNvSpPr>
          <p:nvPr>
            <p:ph type="sldNum" sz="quarter" idx="5"/>
          </p:nvPr>
        </p:nvSpPr>
        <p:spPr/>
        <p:txBody>
          <a:bodyPr/>
          <a:lstStyle/>
          <a:p>
            <a:fld id="{64B83DE8-5C4E-499D-86DA-F1293EFD3185}" type="slidenum">
              <a:rPr lang="en-US" smtClean="0"/>
              <a:t>25</a:t>
            </a:fld>
            <a:endParaRPr lang="en-US"/>
          </a:p>
        </p:txBody>
      </p:sp>
    </p:spTree>
    <p:extLst>
      <p:ext uri="{BB962C8B-B14F-4D97-AF65-F5344CB8AC3E}">
        <p14:creationId xmlns:p14="http://schemas.microsoft.com/office/powerpoint/2010/main" val="378959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Linking impacts to emitters is more challenging than linking impacts to anthropogenic climate change. Such attribution involves identifying, with relative confidence, the proportional contribution of the company’s fossil fuels to changes in global atmospheric composition, extrapolating the proportional contribution to more localized impacts such as sea level rise, and then identifying actual damages (e.g., physical damage to infrastructure) that were caused by those impacts (as opposed to the negligence of other actors). Further complicating this inquiry is the fact that “responsibility” is not a purely scientific concept: Even if scientists can attribute specific damages to emissions from fossil fuels produced by a specific company, there are still questions about how responsibility should be allocated between the company that produced the fuels, the end users of those fuels (e.g., electric utility companies, people driving cars), and other actors involved in the fossil fuel supply and consumption chain</a:t>
            </a:r>
          </a:p>
        </p:txBody>
      </p:sp>
      <p:sp>
        <p:nvSpPr>
          <p:cNvPr id="4" name="Slide Number Placeholder 3"/>
          <p:cNvSpPr>
            <a:spLocks noGrp="1"/>
          </p:cNvSpPr>
          <p:nvPr>
            <p:ph type="sldNum" sz="quarter" idx="5"/>
          </p:nvPr>
        </p:nvSpPr>
        <p:spPr/>
        <p:txBody>
          <a:bodyPr/>
          <a:lstStyle/>
          <a:p>
            <a:fld id="{64B83DE8-5C4E-499D-86DA-F1293EFD3185}" type="slidenum">
              <a:rPr lang="en-US" smtClean="0"/>
              <a:t>26</a:t>
            </a:fld>
            <a:endParaRPr lang="en-US"/>
          </a:p>
        </p:txBody>
      </p:sp>
    </p:spTree>
    <p:extLst>
      <p:ext uri="{BB962C8B-B14F-4D97-AF65-F5344CB8AC3E}">
        <p14:creationId xmlns:p14="http://schemas.microsoft.com/office/powerpoint/2010/main" val="937115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2</a:t>
            </a:fld>
            <a:endParaRPr lang="en-GB"/>
          </a:p>
        </p:txBody>
      </p:sp>
    </p:spTree>
    <p:extLst>
      <p:ext uri="{BB962C8B-B14F-4D97-AF65-F5344CB8AC3E}">
        <p14:creationId xmlns:p14="http://schemas.microsoft.com/office/powerpoint/2010/main" val="3312701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28</a:t>
            </a:fld>
            <a:endParaRPr lang="en-GB"/>
          </a:p>
        </p:txBody>
      </p:sp>
    </p:spTree>
    <p:extLst>
      <p:ext uri="{BB962C8B-B14F-4D97-AF65-F5344CB8AC3E}">
        <p14:creationId xmlns:p14="http://schemas.microsoft.com/office/powerpoint/2010/main" val="3823201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a:p>
        </p:txBody>
      </p:sp>
    </p:spTree>
    <p:extLst>
      <p:ext uri="{BB962C8B-B14F-4D97-AF65-F5344CB8AC3E}">
        <p14:creationId xmlns:p14="http://schemas.microsoft.com/office/powerpoint/2010/main" val="315711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3</a:t>
            </a:fld>
            <a:endParaRPr lang="en-GB"/>
          </a:p>
        </p:txBody>
      </p:sp>
    </p:spTree>
    <p:extLst>
      <p:ext uri="{BB962C8B-B14F-4D97-AF65-F5344CB8AC3E}">
        <p14:creationId xmlns:p14="http://schemas.microsoft.com/office/powerpoint/2010/main" val="228311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4</a:t>
            </a:fld>
            <a:endParaRPr lang="en-GB"/>
          </a:p>
        </p:txBody>
      </p:sp>
    </p:spTree>
    <p:extLst>
      <p:ext uri="{BB962C8B-B14F-4D97-AF65-F5344CB8AC3E}">
        <p14:creationId xmlns:p14="http://schemas.microsoft.com/office/powerpoint/2010/main" val="316255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9</a:t>
            </a:fld>
            <a:endParaRPr lang="en-GB"/>
          </a:p>
        </p:txBody>
      </p:sp>
    </p:spTree>
    <p:extLst>
      <p:ext uri="{BB962C8B-B14F-4D97-AF65-F5344CB8AC3E}">
        <p14:creationId xmlns:p14="http://schemas.microsoft.com/office/powerpoint/2010/main" val="34480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10</a:t>
            </a:fld>
            <a:endParaRPr lang="en-GB"/>
          </a:p>
        </p:txBody>
      </p:sp>
    </p:spTree>
    <p:extLst>
      <p:ext uri="{BB962C8B-B14F-4D97-AF65-F5344CB8AC3E}">
        <p14:creationId xmlns:p14="http://schemas.microsoft.com/office/powerpoint/2010/main" val="122841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11</a:t>
            </a:fld>
            <a:endParaRPr lang="en-GB"/>
          </a:p>
        </p:txBody>
      </p:sp>
    </p:spTree>
    <p:extLst>
      <p:ext uri="{BB962C8B-B14F-4D97-AF65-F5344CB8AC3E}">
        <p14:creationId xmlns:p14="http://schemas.microsoft.com/office/powerpoint/2010/main" val="373156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12</a:t>
            </a:fld>
            <a:endParaRPr lang="en-GB"/>
          </a:p>
        </p:txBody>
      </p:sp>
    </p:spTree>
    <p:extLst>
      <p:ext uri="{BB962C8B-B14F-4D97-AF65-F5344CB8AC3E}">
        <p14:creationId xmlns:p14="http://schemas.microsoft.com/office/powerpoint/2010/main" val="205089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term ‘climate [change] litigation’ covers a wide variety of cases. </a:t>
            </a:r>
          </a:p>
          <a:p>
            <a:endParaRPr lang="en-GB" dirty="0"/>
          </a:p>
          <a:p>
            <a:r>
              <a:rPr lang="en-GB" dirty="0"/>
              <a:t>Some of the cases are designed to reach outcomes that go beyond the individual litigant bringing the case. These cases seek to advance climate policies, drive behavioural shifts by key actors, and/or create awareness and encourage public debate. Litigants bringing such cases make strategic decisions about who will bring the case, where and when the case will be filed, and what legal remedy will be sought. These cases are sometimes referred to as cases of ‘strategic litigation’ (see Ramsden and Gledhill, 2019, The Public Law Project and the European Commission on Human Rights for definitions of strategic litigation – though not specific to climate). There has been a growing interest in recent years from scholars, activists and practitioners in this type of litigation to address climate change (see Setzer and </a:t>
            </a:r>
            <a:r>
              <a:rPr lang="en-GB" dirty="0" err="1"/>
              <a:t>Vanhala</a:t>
            </a:r>
            <a:r>
              <a:rPr lang="en-GB" dirty="0"/>
              <a:t>, 2019; Peel and Osofsky, 2020). </a:t>
            </a:r>
          </a:p>
          <a:p>
            <a:endParaRPr lang="en-GB" dirty="0"/>
          </a:p>
          <a:p>
            <a:r>
              <a:rPr lang="en-GB" dirty="0"/>
              <a:t>The term climate </a:t>
            </a:r>
            <a:r>
              <a:rPr lang="en-GB"/>
              <a:t>litigation </a:t>
            </a:r>
            <a:r>
              <a:rPr lang="en-US"/>
              <a:t> </a:t>
            </a:r>
            <a:r>
              <a:rPr lang="en-GB"/>
              <a:t>also </a:t>
            </a:r>
            <a:r>
              <a:rPr lang="en-GB" dirty="0"/>
              <a:t>includes civil and administrative procedures brought in the pursuit of private interests, which might not involve activist intent (Bouwer, 2018), such as litigation seeking to uphold planning approvals or to clarify reporting requirements under an emissions trading system. </a:t>
            </a:r>
          </a:p>
          <a:p>
            <a:endParaRPr lang="en-GB" dirty="0"/>
          </a:p>
          <a:p>
            <a:r>
              <a:rPr lang="en-GB" dirty="0"/>
              <a:t>While it is difficult to establish a clear distinction between strategic cases and other forms of climate litigation, it is useful to keep in mind that not all consists of legal action seeking to bring social change and/or to impact society and law beyond the individual case. </a:t>
            </a:r>
            <a:endParaRPr lang="en-GB" sz="1200" dirty="0">
              <a:effectLst/>
              <a:latin typeface="+mn-lt"/>
              <a:ea typeface="+mn-ea"/>
              <a:cs typeface="+mn-cs"/>
              <a:sym typeface="Helvetica Neue"/>
            </a:endParaRPr>
          </a:p>
        </p:txBody>
      </p:sp>
    </p:spTree>
    <p:extLst>
      <p:ext uri="{BB962C8B-B14F-4D97-AF65-F5344CB8AC3E}">
        <p14:creationId xmlns:p14="http://schemas.microsoft.com/office/powerpoint/2010/main" val="67567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0" y="-1"/>
            <a:ext cx="9144000" cy="4365625"/>
          </a:xfrm>
          <a:solidFill>
            <a:schemeClr val="accent2">
              <a:lumMod val="20000"/>
              <a:lumOff val="80000"/>
            </a:schemeClr>
          </a:solidFill>
        </p:spPr>
        <p:txBody>
          <a:bodyPr tIns="1656000"/>
          <a:lstStyle>
            <a:lvl1pPr marL="0" indent="0" algn="ctr">
              <a:buNone/>
              <a:defRPr sz="1050" b="0" baseline="0"/>
            </a:lvl1pPr>
          </a:lstStyle>
          <a:p>
            <a:r>
              <a:rPr lang="en-GB"/>
              <a:t>INSERT IMAGE HERE</a:t>
            </a:r>
            <a:endParaRPr lang="en-US"/>
          </a:p>
        </p:txBody>
      </p:sp>
      <p:sp>
        <p:nvSpPr>
          <p:cNvPr id="2" name="Title 1"/>
          <p:cNvSpPr>
            <a:spLocks noGrp="1"/>
          </p:cNvSpPr>
          <p:nvPr>
            <p:ph type="ctrTitle"/>
          </p:nvPr>
        </p:nvSpPr>
        <p:spPr>
          <a:xfrm>
            <a:off x="263147" y="2250000"/>
            <a:ext cx="4827548" cy="1618378"/>
          </a:xfrm>
        </p:spPr>
        <p:txBody>
          <a:bodyPr/>
          <a:lstStyle>
            <a:lvl1pPr algn="l">
              <a:lnSpc>
                <a:spcPts val="3500"/>
              </a:lnSpc>
              <a:defRPr sz="3500">
                <a:solidFill>
                  <a:schemeClr val="tx1"/>
                </a:solidFill>
              </a:defRPr>
            </a:lvl1pPr>
          </a:lstStyle>
          <a:p>
            <a:r>
              <a:rPr lang="en-US"/>
              <a:t>Click to edit Master title style</a:t>
            </a:r>
            <a:endParaRPr lang="en-GB"/>
          </a:p>
        </p:txBody>
      </p:sp>
      <p:sp>
        <p:nvSpPr>
          <p:cNvPr id="3" name="Subtitle 2"/>
          <p:cNvSpPr>
            <a:spLocks noGrp="1"/>
          </p:cNvSpPr>
          <p:nvPr>
            <p:ph type="subTitle" idx="1"/>
          </p:nvPr>
        </p:nvSpPr>
        <p:spPr>
          <a:xfrm>
            <a:off x="261937" y="3866400"/>
            <a:ext cx="6374065" cy="480929"/>
          </a:xfrm>
        </p:spPr>
        <p:txBody>
          <a:bodyPr/>
          <a:lstStyle>
            <a:lvl1pPr marL="0" indent="0" algn="l">
              <a:buNone/>
              <a:defRPr sz="1800" spc="-6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3267" y="4513721"/>
            <a:ext cx="1681340" cy="44864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937" y="4551903"/>
            <a:ext cx="1744687" cy="330341"/>
          </a:xfrm>
          <a:prstGeom prst="rect">
            <a:avLst/>
          </a:prstGeom>
        </p:spPr>
      </p:pic>
      <p:cxnSp>
        <p:nvCxnSpPr>
          <p:cNvPr id="9" name="Straight Connector 8"/>
          <p:cNvCxnSpPr/>
          <p:nvPr userDrawn="1"/>
        </p:nvCxnSpPr>
        <p:spPr>
          <a:xfrm>
            <a:off x="5069393" y="4436347"/>
            <a:ext cx="0" cy="5677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7731" y="4542201"/>
            <a:ext cx="408948" cy="340949"/>
          </a:xfrm>
          <a:prstGeom prst="rect">
            <a:avLst/>
          </a:prstGeom>
        </p:spPr>
      </p:pic>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82288" y="4605649"/>
            <a:ext cx="937611" cy="225501"/>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017706" y="4613393"/>
            <a:ext cx="714501" cy="203875"/>
          </a:xfrm>
          <a:prstGeom prst="rect">
            <a:avLst/>
          </a:prstGeom>
        </p:spPr>
      </p:pic>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30866" y="4539837"/>
            <a:ext cx="960722" cy="343313"/>
          </a:xfrm>
          <a:prstGeom prst="rect">
            <a:avLst/>
          </a:prstGeom>
        </p:spPr>
      </p:pic>
    </p:spTree>
    <p:extLst>
      <p:ext uri="{BB962C8B-B14F-4D97-AF65-F5344CB8AC3E}">
        <p14:creationId xmlns:p14="http://schemas.microsoft.com/office/powerpoint/2010/main" val="353327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2781A1-4A2A-4B59-AAFD-982536BFAD72}"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83CFE-B6F1-42B3-84F5-22992B68896D}" type="slidenum">
              <a:rPr lang="en-US" smtClean="0"/>
              <a:t>‹#›</a:t>
            </a:fld>
            <a:endParaRPr lang="en-US"/>
          </a:p>
        </p:txBody>
      </p:sp>
    </p:spTree>
    <p:extLst>
      <p:ext uri="{BB962C8B-B14F-4D97-AF65-F5344CB8AC3E}">
        <p14:creationId xmlns:p14="http://schemas.microsoft.com/office/powerpoint/2010/main" val="235134360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Master">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57200" y="252472"/>
            <a:ext cx="8229600" cy="697530"/>
          </a:xfrm>
          <a:prstGeom prst="rect">
            <a:avLst/>
          </a:prstGeom>
        </p:spPr>
        <p:txBody>
          <a:bodyPr lIns="0" tIns="0" rIns="0" bIns="0">
            <a:normAutofit/>
          </a:bodyPr>
          <a:lstStyle>
            <a:lvl1pPr>
              <a:defRPr sz="3300" b="1">
                <a:solidFill>
                  <a:srgbClr val="283583"/>
                </a:solidFill>
                <a:latin typeface="Trebuchet MS" pitchFamily="34" charset="0"/>
              </a:defRPr>
            </a:lvl1pPr>
          </a:lstStyle>
          <a:p>
            <a:pPr lvl="0"/>
            <a:r>
              <a:rPr lang="en-GB" dirty="0"/>
              <a:t>Title here</a:t>
            </a:r>
          </a:p>
        </p:txBody>
      </p:sp>
      <p:sp>
        <p:nvSpPr>
          <p:cNvPr id="3" name="Text Placeholder 2"/>
          <p:cNvSpPr>
            <a:spLocks noGrp="1"/>
          </p:cNvSpPr>
          <p:nvPr>
            <p:ph type="body" sz="quarter" idx="11"/>
          </p:nvPr>
        </p:nvSpPr>
        <p:spPr>
          <a:xfrm>
            <a:off x="457200" y="1135505"/>
            <a:ext cx="8229600" cy="3170420"/>
          </a:xfrm>
          <a:prstGeom prst="rect">
            <a:avLst/>
          </a:prstGeom>
        </p:spPr>
        <p:txBody>
          <a:bodyPr/>
          <a:lstStyle>
            <a:lvl1pPr marL="428625" indent="-428625">
              <a:buFontTx/>
              <a:buBlip>
                <a:blip r:embed="rId2"/>
              </a:buBlip>
              <a:defRPr>
                <a:solidFill>
                  <a:schemeClr val="tx1">
                    <a:lumMod val="50000"/>
                  </a:schemeClr>
                </a:solidFill>
              </a:defRPr>
            </a:lvl1pPr>
            <a:lvl2pPr marL="675000" indent="-270000">
              <a:buFontTx/>
              <a:buBlip>
                <a:blip r:embed="rId2"/>
              </a:buBlip>
              <a:defRPr>
                <a:solidFill>
                  <a:schemeClr val="tx1">
                    <a:lumMod val="50000"/>
                  </a:schemeClr>
                </a:solidFill>
              </a:defRPr>
            </a:lvl2pPr>
            <a:lvl3pPr marL="945000" indent="-216000">
              <a:buFontTx/>
              <a:buBlip>
                <a:blip r:embed="rId2"/>
              </a:buBlip>
              <a:defRPr>
                <a:solidFill>
                  <a:schemeClr val="tx1">
                    <a:lumMod val="50000"/>
                  </a:schemeClr>
                </a:solidFill>
              </a:defRPr>
            </a:lvl3pPr>
            <a:lvl4pPr marL="1200150" indent="-216000">
              <a:buFontTx/>
              <a:buBlip>
                <a:blip r:embed="rId2"/>
              </a:buBlip>
              <a:defRPr>
                <a:solidFill>
                  <a:schemeClr val="tx1">
                    <a:lumMod val="50000"/>
                  </a:schemeClr>
                </a:solidFill>
              </a:defRPr>
            </a:lvl4pPr>
            <a:lvl5pPr marL="1485000" indent="-189000">
              <a:buFontTx/>
              <a:buBlip>
                <a:blip r:embed="rId2"/>
              </a:buBlip>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0698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412108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261938" y="184033"/>
            <a:ext cx="4310062" cy="371567"/>
          </a:xfrm>
        </p:spPr>
        <p:txBody>
          <a:bodyPr/>
          <a:lstStyle/>
          <a:p>
            <a:r>
              <a:rPr lang="en-US"/>
              <a:t>Click to edit Master title style</a:t>
            </a:r>
            <a:endParaRPr lang="en-GB"/>
          </a:p>
        </p:txBody>
      </p:sp>
      <p:sp>
        <p:nvSpPr>
          <p:cNvPr id="3" name="Content Placeholder 2"/>
          <p:cNvSpPr>
            <a:spLocks noGrp="1"/>
          </p:cNvSpPr>
          <p:nvPr>
            <p:ph idx="1"/>
          </p:nvPr>
        </p:nvSpPr>
        <p:spPr>
          <a:xfrm>
            <a:off x="261938" y="869399"/>
            <a:ext cx="4176712" cy="3193666"/>
          </a:xfrm>
        </p:spPr>
        <p:txBody>
          <a:bodyPr/>
          <a:lstStyle>
            <a:lvl1pPr marL="0" indent="0">
              <a:spcBef>
                <a:spcPts val="850"/>
              </a:spcBef>
              <a:buNone/>
              <a:defRPr b="0">
                <a:latin typeface="+mn-lt"/>
              </a:defRPr>
            </a:lvl1pPr>
            <a:lvl2pPr marL="514350" indent="0">
              <a:buNone/>
              <a:defRPr b="0">
                <a:latin typeface="+mn-lt"/>
              </a:defRPr>
            </a:lvl2pPr>
            <a:lvl3pPr marL="779462" indent="0">
              <a:buNone/>
              <a:defRPr b="0">
                <a:latin typeface="+mn-lt"/>
              </a:defRPr>
            </a:lvl3pPr>
            <a:lvl4pPr marL="1004888" indent="0">
              <a:buNone/>
              <a:defRPr b="0">
                <a:latin typeface="+mn-lt"/>
              </a:defRPr>
            </a:lvl4pPr>
            <a:lvl5pPr marL="1250950" indent="0">
              <a:buNone/>
              <a:defRPr b="0">
                <a:latin typeface="+mn-lt"/>
              </a:defRPr>
            </a:lvl5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
        <p:nvSpPr>
          <p:cNvPr id="7" name="Picture Placeholder 14"/>
          <p:cNvSpPr>
            <a:spLocks noGrp="1"/>
          </p:cNvSpPr>
          <p:nvPr>
            <p:ph type="pic" sz="quarter" idx="10" hasCustomPrompt="1"/>
          </p:nvPr>
        </p:nvSpPr>
        <p:spPr>
          <a:xfrm>
            <a:off x="5076825" y="254000"/>
            <a:ext cx="3814763" cy="3813175"/>
          </a:xfrm>
          <a:solidFill>
            <a:schemeClr val="accent2">
              <a:lumMod val="20000"/>
              <a:lumOff val="80000"/>
            </a:schemeClr>
          </a:solidFill>
        </p:spPr>
        <p:txBody>
          <a:bodyPr tIns="1656000"/>
          <a:lstStyle>
            <a:lvl1pPr marL="0" indent="0" algn="ctr">
              <a:buNone/>
              <a:defRPr sz="1050" b="0" baseline="0"/>
            </a:lvl1pPr>
          </a:lstStyle>
          <a:p>
            <a:r>
              <a:rPr lang="en-GB"/>
              <a:t>INSERT IMAGE HERE</a:t>
            </a:r>
            <a:endParaRPr lang="en-US"/>
          </a:p>
        </p:txBody>
      </p:sp>
    </p:spTree>
    <p:extLst>
      <p:ext uri="{BB962C8B-B14F-4D97-AF65-F5344CB8AC3E}">
        <p14:creationId xmlns:p14="http://schemas.microsoft.com/office/powerpoint/2010/main" val="3232796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ull out Quote">
    <p:spTree>
      <p:nvGrpSpPr>
        <p:cNvPr id="1" name=""/>
        <p:cNvGrpSpPr/>
        <p:nvPr/>
      </p:nvGrpSpPr>
      <p:grpSpPr>
        <a:xfrm>
          <a:off x="0" y="0"/>
          <a:ext cx="0" cy="0"/>
          <a:chOff x="0" y="0"/>
          <a:chExt cx="0" cy="0"/>
        </a:xfrm>
      </p:grpSpPr>
      <p:sp>
        <p:nvSpPr>
          <p:cNvPr id="3" name="Rectangle 2"/>
          <p:cNvSpPr/>
          <p:nvPr userDrawn="1"/>
        </p:nvSpPr>
        <p:spPr>
          <a:xfrm>
            <a:off x="0" y="0"/>
            <a:ext cx="9144000" cy="4422775"/>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4907" y="4639325"/>
            <a:ext cx="1113703" cy="2971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938" y="4654826"/>
            <a:ext cx="1201102" cy="227418"/>
          </a:xfrm>
          <a:prstGeom prst="rect">
            <a:avLst/>
          </a:prstGeom>
        </p:spPr>
      </p:pic>
      <p:sp>
        <p:nvSpPr>
          <p:cNvPr id="9" name="Text Placeholder 8"/>
          <p:cNvSpPr>
            <a:spLocks noGrp="1"/>
          </p:cNvSpPr>
          <p:nvPr>
            <p:ph type="body" sz="quarter" idx="13"/>
          </p:nvPr>
        </p:nvSpPr>
        <p:spPr>
          <a:xfrm>
            <a:off x="933450" y="489071"/>
            <a:ext cx="7277100" cy="3201186"/>
          </a:xfrm>
        </p:spPr>
        <p:txBody>
          <a:bodyPr/>
          <a:lstStyle>
            <a:lvl1pPr marL="0" indent="0" algn="ctr">
              <a:buNone/>
              <a:defRPr sz="3800" b="1">
                <a:solidFill>
                  <a:schemeClr val="bg1"/>
                </a:solidFill>
                <a:latin typeface="+mj-lt"/>
              </a:defRPr>
            </a:lvl1pPr>
            <a:lvl2pPr>
              <a:defRPr b="0">
                <a:solidFill>
                  <a:schemeClr val="tx2"/>
                </a:solidFill>
              </a:defRPr>
            </a:lvl2pPr>
            <a:lvl3pPr>
              <a:defRPr b="0">
                <a:solidFill>
                  <a:schemeClr val="tx2"/>
                </a:solidFill>
              </a:defRPr>
            </a:lvl3pPr>
            <a:lvl4pPr>
              <a:defRPr b="0">
                <a:solidFill>
                  <a:schemeClr val="tx2"/>
                </a:solidFill>
              </a:defRPr>
            </a:lvl4pPr>
            <a:lvl5pPr>
              <a:defRPr b="0">
                <a:solidFill>
                  <a:schemeClr val="tx2"/>
                </a:solidFill>
              </a:defRPr>
            </a:lvl5pPr>
          </a:lstStyle>
          <a:p>
            <a:pPr lvl="0"/>
            <a:r>
              <a:rPr lang="en-US"/>
              <a:t>Click to edit Master text styles</a:t>
            </a:r>
          </a:p>
        </p:txBody>
      </p:sp>
      <p:sp>
        <p:nvSpPr>
          <p:cNvPr id="11" name="Text Placeholder 10"/>
          <p:cNvSpPr>
            <a:spLocks noGrp="1"/>
          </p:cNvSpPr>
          <p:nvPr>
            <p:ph type="body" sz="quarter" idx="14"/>
          </p:nvPr>
        </p:nvSpPr>
        <p:spPr>
          <a:xfrm>
            <a:off x="2792037" y="3807929"/>
            <a:ext cx="3565538" cy="358410"/>
          </a:xfrm>
        </p:spPr>
        <p:txBody>
          <a:bodyPr/>
          <a:lstStyle>
            <a:lvl1pPr marL="0" indent="0" algn="ctr">
              <a:buNone/>
              <a:defRPr sz="18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65775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14"/>
          <p:cNvSpPr>
            <a:spLocks noGrp="1"/>
          </p:cNvSpPr>
          <p:nvPr>
            <p:ph type="pic" sz="quarter" idx="10" hasCustomPrompt="1"/>
          </p:nvPr>
        </p:nvSpPr>
        <p:spPr>
          <a:xfrm>
            <a:off x="0" y="0"/>
            <a:ext cx="9144000" cy="4365625"/>
          </a:xfrm>
          <a:solidFill>
            <a:schemeClr val="accent2">
              <a:lumMod val="20000"/>
              <a:lumOff val="80000"/>
            </a:schemeClr>
          </a:solidFill>
        </p:spPr>
        <p:txBody>
          <a:bodyPr tIns="1656000"/>
          <a:lstStyle>
            <a:lvl1pPr marL="0" indent="0" algn="ctr">
              <a:buNone/>
              <a:defRPr sz="1050" b="0" baseline="0"/>
            </a:lvl1pPr>
          </a:lstStyle>
          <a:p>
            <a:r>
              <a:rPr lang="en-GB"/>
              <a:t>INSERT IMAGE HERE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4907" y="4639325"/>
            <a:ext cx="1113703" cy="2971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938" y="4654826"/>
            <a:ext cx="1201102" cy="227418"/>
          </a:xfrm>
          <a:prstGeom prst="rect">
            <a:avLst/>
          </a:prstGeom>
        </p:spPr>
      </p:pic>
    </p:spTree>
    <p:extLst>
      <p:ext uri="{BB962C8B-B14F-4D97-AF65-F5344CB8AC3E}">
        <p14:creationId xmlns:p14="http://schemas.microsoft.com/office/powerpoint/2010/main" val="211302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425344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13716"/>
            <a:ext cx="2895600" cy="246888"/>
          </a:xfrm>
          <a:prstGeom prst="rect">
            <a:avLst/>
          </a:prstGeom>
        </p:spPr>
        <p:txBody>
          <a:bodyPr/>
          <a:lstStyle/>
          <a:p>
            <a:pPr>
              <a:defRPr/>
            </a:pPr>
            <a:endParaRPr lang="en-GB"/>
          </a:p>
        </p:txBody>
      </p:sp>
      <p:sp>
        <p:nvSpPr>
          <p:cNvPr id="6" name="Footer Placeholder 5"/>
          <p:cNvSpPr>
            <a:spLocks noGrp="1"/>
          </p:cNvSpPr>
          <p:nvPr>
            <p:ph type="ftr" sz="quarter" idx="11"/>
          </p:nvPr>
        </p:nvSpPr>
        <p:spPr>
          <a:xfrm>
            <a:off x="3429000" y="13716"/>
            <a:ext cx="4114800" cy="246888"/>
          </a:xfrm>
          <a:prstGeom prst="rect">
            <a:avLst/>
          </a:prstGeom>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B932E896-D94E-423B-84EB-49193926D1B3}" type="slidenum">
              <a:rPr lang="en-GB" smtClean="0"/>
              <a:pPr>
                <a:defRPr/>
              </a:pPr>
              <a:t>‹#›</a:t>
            </a:fld>
            <a:endParaRPr lang="en-GB"/>
          </a:p>
        </p:txBody>
      </p:sp>
    </p:spTree>
    <p:extLst>
      <p:ext uri="{BB962C8B-B14F-4D97-AF65-F5344CB8AC3E}">
        <p14:creationId xmlns:p14="http://schemas.microsoft.com/office/powerpoint/2010/main" val="190467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Název - nahoře">
    <p:spTree>
      <p:nvGrpSpPr>
        <p:cNvPr id="1" name=""/>
        <p:cNvGrpSpPr/>
        <p:nvPr/>
      </p:nvGrpSpPr>
      <p:grpSpPr>
        <a:xfrm>
          <a:off x="0" y="0"/>
          <a:ext cx="0" cy="0"/>
          <a:chOff x="0" y="0"/>
          <a:chExt cx="0" cy="0"/>
        </a:xfrm>
      </p:grpSpPr>
      <p:sp>
        <p:nvSpPr>
          <p:cNvPr id="45" name="Text názvu"/>
          <p:cNvSpPr txBox="1">
            <a:spLocks noGrp="1"/>
          </p:cNvSpPr>
          <p:nvPr>
            <p:ph type="title"/>
          </p:nvPr>
        </p:nvSpPr>
        <p:spPr>
          <a:prstGeom prst="rect">
            <a:avLst/>
          </a:prstGeom>
        </p:spPr>
        <p:txBody>
          <a:bodyPr/>
          <a:lstStyle/>
          <a:p>
            <a:r>
              <a:t>Text názvu</a:t>
            </a:r>
          </a:p>
        </p:txBody>
      </p:sp>
      <p:sp>
        <p:nvSpPr>
          <p:cNvPr id="46" name="Číslo snímku"/>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7214460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938" y="184033"/>
            <a:ext cx="8229600" cy="371567"/>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261939" y="978284"/>
            <a:ext cx="4176712" cy="3193666"/>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4"/>
          </p:nvPr>
        </p:nvSpPr>
        <p:spPr>
          <a:xfrm>
            <a:off x="8311694" y="4713743"/>
            <a:ext cx="589417" cy="192422"/>
          </a:xfrm>
          <a:prstGeom prst="rect">
            <a:avLst/>
          </a:prstGeom>
        </p:spPr>
        <p:txBody>
          <a:bodyPr vert="horz" lIns="0" tIns="0" rIns="0" bIns="0" rtlCol="0" anchor="b" anchorCtr="0"/>
          <a:lstStyle>
            <a:lvl1pPr algn="r">
              <a:defRPr sz="800" b="1">
                <a:solidFill>
                  <a:schemeClr val="tx2"/>
                </a:solidFill>
              </a:defRPr>
            </a:lvl1pPr>
          </a:lstStyle>
          <a:p>
            <a:fld id="{DDBE135E-2566-4748-853C-8A3B78F0FB00}" type="slidenum">
              <a:rPr lang="en-GB" smtClean="0"/>
              <a:pPr/>
              <a:t>‹#›</a:t>
            </a:fld>
            <a:endParaRPr lang="en-GB"/>
          </a:p>
        </p:txBody>
      </p:sp>
      <p:cxnSp>
        <p:nvCxnSpPr>
          <p:cNvPr id="9" name="Straight Connector 8"/>
          <p:cNvCxnSpPr/>
          <p:nvPr userDrawn="1"/>
        </p:nvCxnSpPr>
        <p:spPr>
          <a:xfrm>
            <a:off x="261938" y="4413250"/>
            <a:ext cx="86296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694907" y="4639325"/>
            <a:ext cx="1113703" cy="297180"/>
          </a:xfrm>
          <a:prstGeom prst="rect">
            <a:avLst/>
          </a:prstGeom>
        </p:spPr>
      </p:pic>
      <p:pic>
        <p:nvPicPr>
          <p:cNvPr id="12"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61938" y="4654826"/>
            <a:ext cx="1201102" cy="227418"/>
          </a:xfrm>
          <a:prstGeom prst="rect">
            <a:avLst/>
          </a:prstGeom>
        </p:spPr>
      </p:pic>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4" r:id="rId6"/>
    <p:sldLayoutId id="2147483655" r:id="rId7"/>
    <p:sldLayoutId id="2147483660" r:id="rId8"/>
    <p:sldLayoutId id="2147483661" r:id="rId9"/>
    <p:sldLayoutId id="2147483662" r:id="rId10"/>
    <p:sldLayoutId id="2147483663" r:id="rId11"/>
  </p:sldLayoutIdLst>
  <p:txStyles>
    <p:titleStyle>
      <a:lvl1pPr algn="l" defTabSz="914400" rtl="0" eaLnBrk="1" latinLnBrk="0" hangingPunct="1">
        <a:spcBef>
          <a:spcPct val="0"/>
        </a:spcBef>
        <a:buNone/>
        <a:defRPr sz="2200" b="1" kern="1200" spc="-60" baseline="0">
          <a:solidFill>
            <a:schemeClr val="tx2"/>
          </a:solidFill>
          <a:latin typeface="+mj-lt"/>
          <a:ea typeface="+mj-ea"/>
          <a:cs typeface="+mj-cs"/>
        </a:defRPr>
      </a:lvl1pPr>
    </p:titleStyle>
    <p:bodyStyle>
      <a:lvl1pPr marL="258763" indent="-258763" algn="l" defTabSz="914400" rtl="0" eaLnBrk="1" latinLnBrk="0" hangingPunct="1">
        <a:spcBef>
          <a:spcPts val="0"/>
        </a:spcBef>
        <a:spcAft>
          <a:spcPts val="100"/>
        </a:spcAft>
        <a:buClr>
          <a:schemeClr val="tx1"/>
        </a:buClr>
        <a:buSzPct val="90000"/>
        <a:buFont typeface="Symbol" panose="05050102010706020507" pitchFamily="18" charset="2"/>
        <a:buChar char="·"/>
        <a:defRPr sz="1400" b="1" kern="1200">
          <a:solidFill>
            <a:schemeClr val="tx1"/>
          </a:solidFill>
          <a:latin typeface="+mj-lt"/>
          <a:ea typeface="+mn-ea"/>
          <a:cs typeface="+mn-cs"/>
        </a:defRPr>
      </a:lvl1pPr>
      <a:lvl2pPr marL="766763" indent="-252413" algn="l" defTabSz="914400" rtl="0" eaLnBrk="1" latinLnBrk="0" hangingPunct="1">
        <a:spcBef>
          <a:spcPts val="400"/>
        </a:spcBef>
        <a:spcAft>
          <a:spcPts val="200"/>
        </a:spcAft>
        <a:buFont typeface="Arial" pitchFamily="34" charset="0"/>
        <a:buChar char="•"/>
        <a:defRPr sz="1400" b="0" kern="1200">
          <a:solidFill>
            <a:schemeClr val="tx1"/>
          </a:solidFill>
          <a:latin typeface="+mj-lt"/>
          <a:ea typeface="+mn-ea"/>
          <a:cs typeface="+mn-cs"/>
        </a:defRPr>
      </a:lvl2pPr>
      <a:lvl3pPr marL="984250" indent="-204788" algn="l" defTabSz="914400" rtl="0" eaLnBrk="1" latinLnBrk="0" hangingPunct="1">
        <a:spcBef>
          <a:spcPts val="400"/>
        </a:spcBef>
        <a:spcAft>
          <a:spcPts val="200"/>
        </a:spcAft>
        <a:buFont typeface="Arial" pitchFamily="34" charset="0"/>
        <a:buChar char="•"/>
        <a:defRPr sz="1200" b="0" kern="1200">
          <a:solidFill>
            <a:schemeClr val="tx1"/>
          </a:solidFill>
          <a:latin typeface="+mj-lt"/>
          <a:ea typeface="+mn-ea"/>
          <a:cs typeface="+mn-cs"/>
        </a:defRPr>
      </a:lvl3pPr>
      <a:lvl4pPr marL="1236663" indent="-231775" algn="l" defTabSz="914400" rtl="0" eaLnBrk="1" latinLnBrk="0" hangingPunct="1">
        <a:spcBef>
          <a:spcPts val="400"/>
        </a:spcBef>
        <a:spcAft>
          <a:spcPts val="200"/>
        </a:spcAft>
        <a:buFont typeface="Arial" pitchFamily="34" charset="0"/>
        <a:buChar char="•"/>
        <a:defRPr sz="1200" b="0" kern="1200">
          <a:solidFill>
            <a:schemeClr val="tx1"/>
          </a:solidFill>
          <a:latin typeface="+mj-lt"/>
          <a:ea typeface="+mn-ea"/>
          <a:cs typeface="+mn-cs"/>
        </a:defRPr>
      </a:lvl4pPr>
      <a:lvl5pPr marL="1435100" indent="-184150" algn="l" defTabSz="914400" rtl="0" eaLnBrk="1" latinLnBrk="0" hangingPunct="1">
        <a:spcBef>
          <a:spcPts val="400"/>
        </a:spcBef>
        <a:spcAft>
          <a:spcPts val="200"/>
        </a:spcAft>
        <a:buFont typeface="Arial" pitchFamily="34" charset="0"/>
        <a:buChar char="•"/>
        <a:defRPr sz="1200" b="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tiff"/><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tiff"/><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5.jpeg"/><Relationship Id="rId4" Type="http://schemas.openxmlformats.org/officeDocument/2006/relationships/image" Target="../media/image54.tiff"/></Relationships>
</file>

<file path=ppt/slides/_rels/slide2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s://en.wikipedia.org/wiki/Flag_of_the_Netherlands"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556" b="7556"/>
          <a:stretch>
            <a:fillRect/>
          </a:stretch>
        </p:blipFill>
        <p:spPr>
          <a:xfrm>
            <a:off x="0" y="-6774"/>
            <a:ext cx="9144000" cy="4365625"/>
          </a:xfrm>
        </p:spPr>
      </p:pic>
      <p:sp>
        <p:nvSpPr>
          <p:cNvPr id="4" name="Title 3"/>
          <p:cNvSpPr>
            <a:spLocks noGrp="1"/>
          </p:cNvSpPr>
          <p:nvPr>
            <p:ph type="ctrTitle"/>
          </p:nvPr>
        </p:nvSpPr>
        <p:spPr>
          <a:xfrm>
            <a:off x="213475" y="648652"/>
            <a:ext cx="5408657" cy="1070186"/>
          </a:xfrm>
        </p:spPr>
        <p:txBody>
          <a:bodyPr/>
          <a:lstStyle/>
          <a:p>
            <a:pPr>
              <a:lnSpc>
                <a:spcPct val="100000"/>
              </a:lnSpc>
            </a:pPr>
            <a:r>
              <a:rPr lang="en-GB" sz="3000" dirty="0"/>
              <a:t>Climate change litigation</a:t>
            </a:r>
            <a:br>
              <a:rPr lang="en-GB" dirty="0"/>
            </a:br>
            <a:br>
              <a:rPr lang="en-GB" dirty="0"/>
            </a:br>
            <a:endParaRPr lang="en-US" sz="1400" dirty="0"/>
          </a:p>
        </p:txBody>
      </p:sp>
      <p:sp>
        <p:nvSpPr>
          <p:cNvPr id="7" name="Subtitle 4"/>
          <p:cNvSpPr txBox="1">
            <a:spLocks/>
          </p:cNvSpPr>
          <p:nvPr/>
        </p:nvSpPr>
        <p:spPr>
          <a:xfrm>
            <a:off x="263147" y="2505006"/>
            <a:ext cx="6374065" cy="480929"/>
          </a:xfrm>
          <a:prstGeom prst="rect">
            <a:avLst/>
          </a:prstGeom>
          <a:noFill/>
        </p:spPr>
        <p:txBody>
          <a:bodyPr vert="horz" lIns="0" tIns="0" rIns="0" bIns="0" rtlCol="0">
            <a:noAutofit/>
          </a:bodyPr>
          <a:lstStyle>
            <a:lvl1pPr marL="0" indent="0" algn="l" defTabSz="914400" rtl="0" eaLnBrk="1" latinLnBrk="0" hangingPunct="1">
              <a:spcBef>
                <a:spcPts val="0"/>
              </a:spcBef>
              <a:spcAft>
                <a:spcPts val="100"/>
              </a:spcAft>
              <a:buClr>
                <a:schemeClr val="tx1"/>
              </a:buClr>
              <a:buSzPct val="90000"/>
              <a:buFont typeface="Symbol" panose="05050102010706020507" pitchFamily="18" charset="2"/>
              <a:buNone/>
              <a:defRPr sz="1800" b="1" kern="1200" spc="-60" baseline="0">
                <a:solidFill>
                  <a:schemeClr val="tx2"/>
                </a:solidFill>
                <a:latin typeface="+mn-lt"/>
                <a:ea typeface="+mn-ea"/>
                <a:cs typeface="+mn-cs"/>
              </a:defRPr>
            </a:lvl1pPr>
            <a:lvl2pPr marL="457200" indent="0" algn="ctr" defTabSz="914400" rtl="0" eaLnBrk="1" latinLnBrk="0" hangingPunct="1">
              <a:spcBef>
                <a:spcPts val="400"/>
              </a:spcBef>
              <a:spcAft>
                <a:spcPts val="200"/>
              </a:spcAft>
              <a:buFont typeface="Arial" pitchFamily="34" charset="0"/>
              <a:buNone/>
              <a:defRPr sz="1400" b="0" kern="1200">
                <a:solidFill>
                  <a:schemeClr val="tx1">
                    <a:tint val="75000"/>
                  </a:schemeClr>
                </a:solidFill>
                <a:latin typeface="Brown" pitchFamily="50" charset="0"/>
                <a:ea typeface="+mn-ea"/>
                <a:cs typeface="+mn-cs"/>
              </a:defRPr>
            </a:lvl2pPr>
            <a:lvl3pPr marL="914400" indent="0" algn="ctr" defTabSz="914400" rtl="0" eaLnBrk="1" latinLnBrk="0" hangingPunct="1">
              <a:spcBef>
                <a:spcPts val="400"/>
              </a:spcBef>
              <a:spcAft>
                <a:spcPts val="200"/>
              </a:spcAft>
              <a:buFont typeface="Arial" pitchFamily="34" charset="0"/>
              <a:buNone/>
              <a:defRPr sz="1200" b="0" kern="1200">
                <a:solidFill>
                  <a:schemeClr val="tx1">
                    <a:tint val="75000"/>
                  </a:schemeClr>
                </a:solidFill>
                <a:latin typeface="Brown" pitchFamily="50" charset="0"/>
                <a:ea typeface="+mn-ea"/>
                <a:cs typeface="+mn-cs"/>
              </a:defRPr>
            </a:lvl3pPr>
            <a:lvl4pPr marL="1371600" indent="0" algn="ctr" defTabSz="914400" rtl="0" eaLnBrk="1" latinLnBrk="0" hangingPunct="1">
              <a:spcBef>
                <a:spcPts val="400"/>
              </a:spcBef>
              <a:spcAft>
                <a:spcPts val="200"/>
              </a:spcAft>
              <a:buFont typeface="Arial" pitchFamily="34" charset="0"/>
              <a:buNone/>
              <a:defRPr sz="1200" b="0" kern="1200">
                <a:solidFill>
                  <a:schemeClr val="tx1">
                    <a:tint val="75000"/>
                  </a:schemeClr>
                </a:solidFill>
                <a:latin typeface="Brown" pitchFamily="50" charset="0"/>
                <a:ea typeface="+mn-ea"/>
                <a:cs typeface="+mn-cs"/>
              </a:defRPr>
            </a:lvl4pPr>
            <a:lvl5pPr marL="1828800" indent="0" algn="ctr" defTabSz="914400" rtl="0" eaLnBrk="1" latinLnBrk="0" hangingPunct="1">
              <a:spcBef>
                <a:spcPts val="400"/>
              </a:spcBef>
              <a:spcAft>
                <a:spcPts val="200"/>
              </a:spcAft>
              <a:buFont typeface="Arial" pitchFamily="34" charset="0"/>
              <a:buNone/>
              <a:defRPr sz="1200" b="0" kern="1200">
                <a:solidFill>
                  <a:schemeClr val="tx1">
                    <a:tint val="75000"/>
                  </a:schemeClr>
                </a:solidFill>
                <a:latin typeface="Brown" pitchFamily="50"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10000"/>
              </a:spcBef>
            </a:pPr>
            <a:endParaRPr lang="en-GB" altLang="en-US" sz="1400" dirty="0">
              <a:solidFill>
                <a:schemeClr val="tx1"/>
              </a:solidFill>
            </a:endParaRPr>
          </a:p>
          <a:p>
            <a:pPr>
              <a:spcBef>
                <a:spcPct val="10000"/>
              </a:spcBef>
            </a:pPr>
            <a:endParaRPr lang="en-GB" altLang="en-US" dirty="0"/>
          </a:p>
          <a:p>
            <a:pPr>
              <a:spcBef>
                <a:spcPct val="10000"/>
              </a:spcBef>
            </a:pPr>
            <a:r>
              <a:rPr lang="en-GB" altLang="en-US" dirty="0"/>
              <a:t>Dr Joana Setzer</a:t>
            </a:r>
          </a:p>
          <a:p>
            <a:pPr>
              <a:spcBef>
                <a:spcPct val="10000"/>
              </a:spcBef>
            </a:pPr>
            <a:r>
              <a:rPr lang="en-GB" altLang="en-US" sz="1400" dirty="0">
                <a:solidFill>
                  <a:schemeClr val="tx1"/>
                </a:solidFill>
              </a:rPr>
              <a:t>Grantham Research Institute on Climate Change and the Environment</a:t>
            </a:r>
          </a:p>
          <a:p>
            <a:pPr>
              <a:spcBef>
                <a:spcPct val="10000"/>
              </a:spcBef>
            </a:pPr>
            <a:r>
              <a:rPr lang="en-GB" altLang="en-US" sz="1400" dirty="0">
                <a:solidFill>
                  <a:schemeClr val="tx1"/>
                </a:solidFill>
              </a:rPr>
              <a:t>London School of Economics</a:t>
            </a:r>
          </a:p>
        </p:txBody>
      </p:sp>
    </p:spTree>
    <p:extLst>
      <p:ext uri="{BB962C8B-B14F-4D97-AF65-F5344CB8AC3E}">
        <p14:creationId xmlns:p14="http://schemas.microsoft.com/office/powerpoint/2010/main" val="230436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7890192" cy="803672"/>
          </a:xfrm>
        </p:spPr>
        <p:txBody>
          <a:bodyPr/>
          <a:lstStyle/>
          <a:p>
            <a:r>
              <a:rPr lang="en-GB" altLang="en-US" sz="2400" dirty="0">
                <a:latin typeface="+mn-lt"/>
              </a:rPr>
              <a:t>Spain, UK and S Korea are the most comprehensive legislators</a:t>
            </a:r>
            <a:br>
              <a:rPr lang="en-GB" altLang="en-US" sz="2400" dirty="0">
                <a:latin typeface="+mn-lt"/>
              </a:rPr>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10</a:t>
            </a:fld>
            <a:endParaRPr lang="en-GB"/>
          </a:p>
        </p:txBody>
      </p:sp>
      <p:graphicFrame>
        <p:nvGraphicFramePr>
          <p:cNvPr id="9" name="Table 9">
            <a:extLst>
              <a:ext uri="{FF2B5EF4-FFF2-40B4-BE49-F238E27FC236}">
                <a16:creationId xmlns:a16="http://schemas.microsoft.com/office/drawing/2014/main" id="{9A127E71-AC90-492A-A7A1-D4AEF5C765CA}"/>
              </a:ext>
            </a:extLst>
          </p:cNvPr>
          <p:cNvGraphicFramePr>
            <a:graphicFrameLocks noGrp="1"/>
          </p:cNvGraphicFramePr>
          <p:nvPr/>
        </p:nvGraphicFramePr>
        <p:xfrm>
          <a:off x="4572000" y="918635"/>
          <a:ext cx="4110624" cy="3246120"/>
        </p:xfrm>
        <a:graphic>
          <a:graphicData uri="http://schemas.openxmlformats.org/drawingml/2006/table">
            <a:tbl>
              <a:tblPr firstRow="1" bandRow="1">
                <a:tableStyleId>{5C22544A-7EE6-4342-B048-85BDC9FD1C3A}</a:tableStyleId>
              </a:tblPr>
              <a:tblGrid>
                <a:gridCol w="1229991">
                  <a:extLst>
                    <a:ext uri="{9D8B030D-6E8A-4147-A177-3AD203B41FA5}">
                      <a16:colId xmlns:a16="http://schemas.microsoft.com/office/drawing/2014/main" val="3053948568"/>
                    </a:ext>
                  </a:extLst>
                </a:gridCol>
                <a:gridCol w="1510425">
                  <a:extLst>
                    <a:ext uri="{9D8B030D-6E8A-4147-A177-3AD203B41FA5}">
                      <a16:colId xmlns:a16="http://schemas.microsoft.com/office/drawing/2014/main" val="3303587936"/>
                    </a:ext>
                  </a:extLst>
                </a:gridCol>
                <a:gridCol w="1370208">
                  <a:extLst>
                    <a:ext uri="{9D8B030D-6E8A-4147-A177-3AD203B41FA5}">
                      <a16:colId xmlns:a16="http://schemas.microsoft.com/office/drawing/2014/main" val="2512791774"/>
                    </a:ext>
                  </a:extLst>
                </a:gridCol>
              </a:tblGrid>
              <a:tr h="0">
                <a:tc>
                  <a:txBody>
                    <a:bodyPr/>
                    <a:lstStyle/>
                    <a:p>
                      <a:endParaRPr lang="en-GB" sz="1500" dirty="0">
                        <a:solidFill>
                          <a:schemeClr val="bg1">
                            <a:lumMod val="95000"/>
                          </a:schemeClr>
                        </a:solidFill>
                      </a:endParaRPr>
                    </a:p>
                  </a:txBody>
                  <a:tcPr>
                    <a:solidFill>
                      <a:schemeClr val="accent5">
                        <a:lumMod val="50000"/>
                      </a:schemeClr>
                    </a:solidFill>
                  </a:tcPr>
                </a:tc>
                <a:tc>
                  <a:txBody>
                    <a:bodyPr/>
                    <a:lstStyle/>
                    <a:p>
                      <a:pPr algn="ctr"/>
                      <a:r>
                        <a:rPr lang="en-GB" sz="1500" dirty="0">
                          <a:solidFill>
                            <a:schemeClr val="bg1">
                              <a:lumMod val="95000"/>
                            </a:schemeClr>
                          </a:solidFill>
                        </a:rPr>
                        <a:t>Number of laws</a:t>
                      </a:r>
                    </a:p>
                  </a:txBody>
                  <a:tcPr>
                    <a:solidFill>
                      <a:schemeClr val="accent5">
                        <a:lumMod val="50000"/>
                      </a:schemeClr>
                    </a:solidFill>
                  </a:tcPr>
                </a:tc>
                <a:tc>
                  <a:txBody>
                    <a:bodyPr/>
                    <a:lstStyle/>
                    <a:p>
                      <a:pPr algn="ctr"/>
                      <a:r>
                        <a:rPr lang="en-GB" sz="1500" dirty="0">
                          <a:solidFill>
                            <a:schemeClr val="bg1">
                              <a:lumMod val="95000"/>
                            </a:schemeClr>
                          </a:solidFill>
                        </a:rPr>
                        <a:t>Quality-adjusted law years</a:t>
                      </a:r>
                    </a:p>
                  </a:txBody>
                  <a:tcPr>
                    <a:solidFill>
                      <a:schemeClr val="accent5">
                        <a:lumMod val="50000"/>
                      </a:schemeClr>
                    </a:solidFill>
                  </a:tcPr>
                </a:tc>
                <a:extLst>
                  <a:ext uri="{0D108BD9-81ED-4DB2-BD59-A6C34878D82A}">
                    <a16:rowId xmlns:a16="http://schemas.microsoft.com/office/drawing/2014/main" val="2301135626"/>
                  </a:ext>
                </a:extLst>
              </a:tr>
              <a:tr h="370840">
                <a:tc>
                  <a:txBody>
                    <a:bodyPr/>
                    <a:lstStyle/>
                    <a:p>
                      <a:r>
                        <a:rPr lang="en-GB" sz="1500" dirty="0"/>
                        <a:t>Top 5      G20  legislators</a:t>
                      </a:r>
                    </a:p>
                  </a:txBody>
                  <a:tcPr>
                    <a:solidFill>
                      <a:schemeClr val="tx1">
                        <a:lumMod val="20000"/>
                        <a:lumOff val="80000"/>
                      </a:schemeClr>
                    </a:solidFill>
                  </a:tcPr>
                </a:tc>
                <a:tc>
                  <a:txBody>
                    <a:bodyPr/>
                    <a:lstStyle/>
                    <a:p>
                      <a:pPr algn="ctr"/>
                      <a:r>
                        <a:rPr lang="en-GB" sz="1500" dirty="0"/>
                        <a:t>BRA</a:t>
                      </a:r>
                    </a:p>
                    <a:p>
                      <a:pPr algn="ctr"/>
                      <a:r>
                        <a:rPr lang="en-GB" sz="1500" dirty="0"/>
                        <a:t>ITA</a:t>
                      </a:r>
                    </a:p>
                    <a:p>
                      <a:pPr algn="ctr"/>
                      <a:r>
                        <a:rPr lang="en-GB" sz="1500" dirty="0"/>
                        <a:t>IDN</a:t>
                      </a:r>
                    </a:p>
                    <a:p>
                      <a:pPr algn="ctr"/>
                      <a:r>
                        <a:rPr lang="en-GB" sz="1500" dirty="0"/>
                        <a:t>KOR</a:t>
                      </a:r>
                    </a:p>
                    <a:p>
                      <a:pPr algn="ctr"/>
                      <a:r>
                        <a:rPr lang="en-GB" sz="1500" dirty="0"/>
                        <a:t>GBR</a:t>
                      </a:r>
                    </a:p>
                  </a:txBody>
                  <a:tcPr>
                    <a:solidFill>
                      <a:schemeClr val="tx1">
                        <a:lumMod val="20000"/>
                        <a:lumOff val="80000"/>
                      </a:schemeClr>
                    </a:solidFill>
                  </a:tcPr>
                </a:tc>
                <a:tc>
                  <a:txBody>
                    <a:bodyPr/>
                    <a:lstStyle/>
                    <a:p>
                      <a:pPr algn="ctr"/>
                      <a:r>
                        <a:rPr lang="en-GB" sz="1500" dirty="0"/>
                        <a:t>GBR</a:t>
                      </a:r>
                    </a:p>
                    <a:p>
                      <a:pPr algn="ctr"/>
                      <a:r>
                        <a:rPr lang="en-GB" sz="1500" dirty="0"/>
                        <a:t>KOR</a:t>
                      </a:r>
                    </a:p>
                    <a:p>
                      <a:pPr algn="ctr"/>
                      <a:r>
                        <a:rPr lang="en-GB" sz="1500" dirty="0"/>
                        <a:t>ITA</a:t>
                      </a:r>
                    </a:p>
                    <a:p>
                      <a:pPr algn="ctr"/>
                      <a:r>
                        <a:rPr lang="en-GB" sz="1500" dirty="0"/>
                        <a:t>DEU</a:t>
                      </a:r>
                    </a:p>
                    <a:p>
                      <a:pPr algn="ctr"/>
                      <a:r>
                        <a:rPr lang="en-GB" sz="1500" dirty="0"/>
                        <a:t>AUS</a:t>
                      </a:r>
                    </a:p>
                  </a:txBody>
                  <a:tcPr>
                    <a:solidFill>
                      <a:schemeClr val="tx1">
                        <a:lumMod val="20000"/>
                        <a:lumOff val="80000"/>
                      </a:schemeClr>
                    </a:solidFill>
                  </a:tcPr>
                </a:tc>
                <a:extLst>
                  <a:ext uri="{0D108BD9-81ED-4DB2-BD59-A6C34878D82A}">
                    <a16:rowId xmlns:a16="http://schemas.microsoft.com/office/drawing/2014/main" val="1469419815"/>
                  </a:ext>
                </a:extLst>
              </a:tr>
              <a:tr h="370840">
                <a:tc>
                  <a:txBody>
                    <a:bodyPr/>
                    <a:lstStyle/>
                    <a:p>
                      <a:r>
                        <a:rPr lang="en-GB" sz="1500" dirty="0"/>
                        <a:t>Top 5   OECD / EU</a:t>
                      </a:r>
                    </a:p>
                    <a:p>
                      <a:r>
                        <a:rPr lang="en-GB" sz="1500" dirty="0"/>
                        <a:t>legislators</a:t>
                      </a:r>
                    </a:p>
                  </a:txBody>
                  <a:tcPr>
                    <a:solidFill>
                      <a:schemeClr val="tx1">
                        <a:lumMod val="20000"/>
                        <a:lumOff val="80000"/>
                      </a:schemeClr>
                    </a:solidFill>
                  </a:tcPr>
                </a:tc>
                <a:tc>
                  <a:txBody>
                    <a:bodyPr/>
                    <a:lstStyle/>
                    <a:p>
                      <a:pPr algn="ctr"/>
                      <a:r>
                        <a:rPr lang="en-GB" sz="1500" dirty="0"/>
                        <a:t>ESP</a:t>
                      </a:r>
                    </a:p>
                    <a:p>
                      <a:pPr algn="ctr"/>
                      <a:r>
                        <a:rPr lang="en-GB" sz="1500" dirty="0"/>
                        <a:t>CHL</a:t>
                      </a:r>
                    </a:p>
                    <a:p>
                      <a:pPr algn="ctr"/>
                      <a:r>
                        <a:rPr lang="en-GB" sz="1500" dirty="0"/>
                        <a:t>ITA</a:t>
                      </a:r>
                    </a:p>
                    <a:p>
                      <a:pPr algn="ctr"/>
                      <a:r>
                        <a:rPr lang="en-GB" sz="1500" dirty="0"/>
                        <a:t>KOR</a:t>
                      </a:r>
                    </a:p>
                    <a:p>
                      <a:pPr algn="ctr"/>
                      <a:r>
                        <a:rPr lang="en-GB" sz="1500" dirty="0"/>
                        <a:t>GBR</a:t>
                      </a:r>
                    </a:p>
                  </a:txBody>
                  <a:tcPr>
                    <a:solidFill>
                      <a:schemeClr val="tx1">
                        <a:lumMod val="20000"/>
                        <a:lumOff val="80000"/>
                      </a:schemeClr>
                    </a:solidFill>
                  </a:tcPr>
                </a:tc>
                <a:tc>
                  <a:txBody>
                    <a:bodyPr/>
                    <a:lstStyle/>
                    <a:p>
                      <a:pPr algn="ctr"/>
                      <a:r>
                        <a:rPr lang="en-GB" sz="1500" dirty="0"/>
                        <a:t>ESP</a:t>
                      </a:r>
                    </a:p>
                    <a:p>
                      <a:pPr algn="ctr"/>
                      <a:r>
                        <a:rPr lang="en-GB" sz="1500" dirty="0"/>
                        <a:t>GBR</a:t>
                      </a:r>
                    </a:p>
                    <a:p>
                      <a:pPr algn="ctr"/>
                      <a:r>
                        <a:rPr lang="en-GB" sz="1500" dirty="0"/>
                        <a:t>KOR</a:t>
                      </a:r>
                    </a:p>
                    <a:p>
                      <a:pPr algn="ctr"/>
                      <a:r>
                        <a:rPr lang="en-GB" sz="1500" dirty="0"/>
                        <a:t>NOR</a:t>
                      </a:r>
                    </a:p>
                    <a:p>
                      <a:pPr algn="ctr"/>
                      <a:r>
                        <a:rPr lang="en-GB" sz="1500" dirty="0"/>
                        <a:t>ITA</a:t>
                      </a:r>
                    </a:p>
                  </a:txBody>
                  <a:tcPr>
                    <a:solidFill>
                      <a:schemeClr val="tx1">
                        <a:lumMod val="20000"/>
                        <a:lumOff val="80000"/>
                      </a:schemeClr>
                    </a:solidFill>
                  </a:tcPr>
                </a:tc>
                <a:extLst>
                  <a:ext uri="{0D108BD9-81ED-4DB2-BD59-A6C34878D82A}">
                    <a16:rowId xmlns:a16="http://schemas.microsoft.com/office/drawing/2014/main" val="4289061540"/>
                  </a:ext>
                </a:extLst>
              </a:tr>
            </a:tbl>
          </a:graphicData>
        </a:graphic>
      </p:graphicFrame>
      <p:sp>
        <p:nvSpPr>
          <p:cNvPr id="13" name="Rectangle 3">
            <a:extLst>
              <a:ext uri="{FF2B5EF4-FFF2-40B4-BE49-F238E27FC236}">
                <a16:creationId xmlns:a16="http://schemas.microsoft.com/office/drawing/2014/main" id="{0C13F2C3-F765-4055-80BF-ACD20024CAE2}"/>
              </a:ext>
            </a:extLst>
          </p:cNvPr>
          <p:cNvSpPr>
            <a:spLocks noChangeArrowheads="1"/>
          </p:cNvSpPr>
          <p:nvPr/>
        </p:nvSpPr>
        <p:spPr bwMode="auto">
          <a:xfrm>
            <a:off x="266580" y="936925"/>
            <a:ext cx="3989832"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400" dirty="0">
                <a:latin typeface="+mj-lt"/>
              </a:rPr>
              <a:t>Brazil (28), Italy (24) and Indonesia (22) are the G20 countries with most climate laws. Spain (38) has most laws in the OECD.</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dirty="0">
                <a:latin typeface="+mj-lt"/>
              </a:rPr>
              <a:t>Implementation matters, and “Rule of Law” indicators* can serve as a proxy of how well laws are put into practice. </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dirty="0">
                <a:latin typeface="+mj-lt"/>
              </a:rPr>
              <a:t>Adjusting for implementation and the time laws were passed, Spain, the UK and South Korea are the most comprehensive legislators</a:t>
            </a:r>
          </a:p>
          <a:p>
            <a:pPr marL="258763" indent="-258763">
              <a:spcBef>
                <a:spcPts val="600"/>
              </a:spcBef>
              <a:spcAft>
                <a:spcPts val="600"/>
              </a:spcAft>
              <a:buClr>
                <a:schemeClr val="tx1"/>
              </a:buClr>
              <a:buSzPct val="90000"/>
              <a:buFont typeface="Symbol" panose="05050102010706020507" pitchFamily="18" charset="2"/>
              <a:buChar char="·"/>
              <a:defRPr/>
            </a:pPr>
            <a:endParaRPr lang="en-US" altLang="en-US" sz="1400" dirty="0">
              <a:latin typeface="+mj-lt"/>
            </a:endParaRPr>
          </a:p>
          <a:p>
            <a:pPr>
              <a:spcBef>
                <a:spcPts val="600"/>
              </a:spcBef>
              <a:spcAft>
                <a:spcPts val="600"/>
              </a:spcAft>
              <a:buClr>
                <a:schemeClr val="tx1"/>
              </a:buClr>
              <a:buSzPct val="90000"/>
              <a:defRPr/>
            </a:pPr>
            <a:r>
              <a:rPr lang="en-US" altLang="en-US" sz="1100" dirty="0">
                <a:latin typeface="+mj-lt"/>
              </a:rPr>
              <a:t>* From Worldwide Governance Indicators</a:t>
            </a: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Tree>
    <p:extLst>
      <p:ext uri="{BB962C8B-B14F-4D97-AF65-F5344CB8AC3E}">
        <p14:creationId xmlns:p14="http://schemas.microsoft.com/office/powerpoint/2010/main" val="301351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8691789" cy="803672"/>
          </a:xfrm>
        </p:spPr>
        <p:txBody>
          <a:bodyPr/>
          <a:lstStyle/>
          <a:p>
            <a:r>
              <a:rPr lang="en-GB" altLang="en-US" sz="2400" dirty="0">
                <a:latin typeface="+mn-lt"/>
              </a:rPr>
              <a:t>Climate legislation is not a partisan issue</a:t>
            </a:r>
            <a:br>
              <a:rPr lang="en-GB" altLang="en-US" sz="2400" dirty="0">
                <a:latin typeface="+mn-lt"/>
              </a:rPr>
            </a:br>
            <a:br>
              <a:rPr lang="en-GB" altLang="en-US" sz="2400" dirty="0">
                <a:latin typeface="+mn-lt"/>
              </a:rPr>
            </a:br>
            <a:br>
              <a:rPr lang="en-GB" altLang="en-US" dirty="0"/>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11</a:t>
            </a:fld>
            <a:endParaRPr lang="en-GB"/>
          </a:p>
        </p:txBody>
      </p:sp>
      <p:pic>
        <p:nvPicPr>
          <p:cNvPr id="4" name="Picture 3">
            <a:extLst>
              <a:ext uri="{FF2B5EF4-FFF2-40B4-BE49-F238E27FC236}">
                <a16:creationId xmlns:a16="http://schemas.microsoft.com/office/drawing/2014/main" id="{79F92B08-2F39-4457-9B76-218D88A62EA8}"/>
              </a:ext>
            </a:extLst>
          </p:cNvPr>
          <p:cNvPicPr>
            <a:picLocks noChangeAspect="1"/>
          </p:cNvPicPr>
          <p:nvPr/>
        </p:nvPicPr>
        <p:blipFill>
          <a:blip r:embed="rId3"/>
          <a:stretch>
            <a:fillRect/>
          </a:stretch>
        </p:blipFill>
        <p:spPr>
          <a:xfrm>
            <a:off x="4151214" y="936925"/>
            <a:ext cx="4992786" cy="2116874"/>
          </a:xfrm>
          <a:prstGeom prst="rect">
            <a:avLst/>
          </a:prstGeom>
        </p:spPr>
      </p:pic>
      <p:sp>
        <p:nvSpPr>
          <p:cNvPr id="6" name="Rectangle 3">
            <a:extLst>
              <a:ext uri="{FF2B5EF4-FFF2-40B4-BE49-F238E27FC236}">
                <a16:creationId xmlns:a16="http://schemas.microsoft.com/office/drawing/2014/main" id="{B281B88B-130E-44D8-AD8C-4C3FF7E4FFDA}"/>
              </a:ext>
            </a:extLst>
          </p:cNvPr>
          <p:cNvSpPr>
            <a:spLocks noChangeArrowheads="1"/>
          </p:cNvSpPr>
          <p:nvPr/>
        </p:nvSpPr>
        <p:spPr bwMode="auto">
          <a:xfrm>
            <a:off x="275157" y="809204"/>
            <a:ext cx="3787530" cy="338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600" dirty="0">
                <a:latin typeface="+mj-lt"/>
              </a:rPr>
              <a:t>In many Anglophone countries climate change is highly partisan, with significant rightwing opposition</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600" dirty="0">
                <a:latin typeface="+mj-lt"/>
              </a:rPr>
              <a:t>However, globally there is a high degree of bipartisanship</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600" dirty="0">
                <a:latin typeface="+mj-lt"/>
              </a:rPr>
              <a:t>Executive orders issued outside the OECD / EU group is the only case where right-wing parties act significantly less often</a:t>
            </a:r>
          </a:p>
          <a:p>
            <a:pPr marL="258763" indent="-258763">
              <a:spcBef>
                <a:spcPts val="600"/>
              </a:spcBef>
              <a:spcAft>
                <a:spcPts val="600"/>
              </a:spcAft>
              <a:buClr>
                <a:schemeClr val="tx1"/>
              </a:buClr>
              <a:buSzPct val="90000"/>
              <a:buFont typeface="Symbol" panose="05050102010706020507" pitchFamily="18" charset="2"/>
              <a:buChar char="·"/>
              <a:defRPr/>
            </a:pPr>
            <a:endParaRPr lang="en-US" altLang="en-US" sz="1400" dirty="0">
              <a:latin typeface="+mj-lt"/>
            </a:endParaRPr>
          </a:p>
          <a:p>
            <a:pPr>
              <a:spcBef>
                <a:spcPts val="600"/>
              </a:spcBef>
              <a:spcAft>
                <a:spcPts val="600"/>
              </a:spcAft>
              <a:buClr>
                <a:schemeClr val="tx1"/>
              </a:buClr>
              <a:buSzPct val="90000"/>
              <a:defRPr/>
            </a:pPr>
            <a:endParaRPr lang="en-US" altLang="en-US" sz="11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7" name="Rectangle 3">
            <a:extLst>
              <a:ext uri="{FF2B5EF4-FFF2-40B4-BE49-F238E27FC236}">
                <a16:creationId xmlns:a16="http://schemas.microsoft.com/office/drawing/2014/main" id="{3A85F457-20EC-409F-B35D-D7DC369D3DF3}"/>
              </a:ext>
            </a:extLst>
          </p:cNvPr>
          <p:cNvSpPr>
            <a:spLocks noChangeArrowheads="1"/>
          </p:cNvSpPr>
          <p:nvPr/>
        </p:nvSpPr>
        <p:spPr bwMode="auto">
          <a:xfrm>
            <a:off x="4648875" y="3071084"/>
            <a:ext cx="4252236" cy="145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600"/>
              </a:spcAft>
              <a:buClr>
                <a:schemeClr val="tx1"/>
              </a:buClr>
              <a:buSzPct val="90000"/>
              <a:defRPr/>
            </a:pPr>
            <a:r>
              <a:rPr lang="en-US" altLang="en-US" sz="1200" dirty="0">
                <a:latin typeface="+mj-lt"/>
              </a:rPr>
              <a:t>The chart shows, for each OECD/EU country,  the share of climate laws passed  under different political parties, relative to their time in power </a:t>
            </a:r>
          </a:p>
          <a:p>
            <a:pPr>
              <a:spcAft>
                <a:spcPts val="600"/>
              </a:spcAft>
              <a:buClr>
                <a:schemeClr val="tx1"/>
              </a:buClr>
              <a:buSzPct val="90000"/>
              <a:defRPr/>
            </a:pPr>
            <a:r>
              <a:rPr lang="en-US" altLang="en-US" sz="1200" dirty="0">
                <a:latin typeface="+mj-lt"/>
              </a:rPr>
              <a:t>Scores greater than 1 (distributions skewed to the right) indicate an above average inclination to legislate</a:t>
            </a:r>
          </a:p>
          <a:p>
            <a:pPr marL="258763" indent="-258763">
              <a:spcBef>
                <a:spcPts val="600"/>
              </a:spcBef>
              <a:spcAft>
                <a:spcPts val="600"/>
              </a:spcAft>
              <a:buClr>
                <a:schemeClr val="tx1"/>
              </a:buClr>
              <a:buSzPct val="90000"/>
              <a:buFont typeface="Symbol" panose="05050102010706020507" pitchFamily="18" charset="2"/>
              <a:buChar char="·"/>
              <a:defRPr/>
            </a:pPr>
            <a:endParaRPr lang="en-US" altLang="en-US" sz="14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3" name="Rectangle: Rounded Corners 2">
            <a:extLst>
              <a:ext uri="{FF2B5EF4-FFF2-40B4-BE49-F238E27FC236}">
                <a16:creationId xmlns:a16="http://schemas.microsoft.com/office/drawing/2014/main" id="{65BAE0C4-3959-4E97-9E8F-28FCB4FFB873}"/>
              </a:ext>
            </a:extLst>
          </p:cNvPr>
          <p:cNvSpPr/>
          <p:nvPr/>
        </p:nvSpPr>
        <p:spPr>
          <a:xfrm>
            <a:off x="4256412" y="809204"/>
            <a:ext cx="4790484" cy="3511943"/>
          </a:xfrm>
          <a:prstGeom prst="roundRect">
            <a:avLst/>
          </a:prstGeom>
          <a:noFill/>
          <a:ln w="12700">
            <a:solidFill>
              <a:srgbClr val="ADB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80D1DA0D-9EE1-4377-8F6D-8B609452FE4D}"/>
              </a:ext>
            </a:extLst>
          </p:cNvPr>
          <p:cNvCxnSpPr/>
          <p:nvPr/>
        </p:nvCxnSpPr>
        <p:spPr>
          <a:xfrm>
            <a:off x="4942446" y="1149069"/>
            <a:ext cx="0" cy="1602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48EDE0-2830-4D1D-B421-674098D5FCBE}"/>
              </a:ext>
            </a:extLst>
          </p:cNvPr>
          <p:cNvCxnSpPr/>
          <p:nvPr/>
        </p:nvCxnSpPr>
        <p:spPr>
          <a:xfrm>
            <a:off x="6677130" y="1147721"/>
            <a:ext cx="0" cy="1602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4BD6B2-6786-4C85-904D-1EE1DA2C6E1A}"/>
              </a:ext>
            </a:extLst>
          </p:cNvPr>
          <p:cNvCxnSpPr/>
          <p:nvPr/>
        </p:nvCxnSpPr>
        <p:spPr>
          <a:xfrm>
            <a:off x="8377642" y="1171997"/>
            <a:ext cx="0" cy="1602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977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8691789" cy="803672"/>
          </a:xfrm>
        </p:spPr>
        <p:txBody>
          <a:bodyPr/>
          <a:lstStyle/>
          <a:p>
            <a:r>
              <a:rPr lang="en-GB" altLang="en-US" sz="2400" dirty="0">
                <a:latin typeface="+mn-lt"/>
              </a:rPr>
              <a:t>Climate legislation slows during economic downturns</a:t>
            </a:r>
            <a:br>
              <a:rPr lang="en-GB" altLang="en-US" sz="2400" dirty="0">
                <a:latin typeface="+mn-lt"/>
              </a:rPr>
            </a:br>
            <a:br>
              <a:rPr lang="en-GB" altLang="en-US" sz="2400" dirty="0">
                <a:latin typeface="+mn-lt"/>
              </a:rPr>
            </a:br>
            <a:br>
              <a:rPr lang="en-GB" altLang="en-US" dirty="0"/>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12</a:t>
            </a:fld>
            <a:endParaRPr lang="en-GB"/>
          </a:p>
        </p:txBody>
      </p:sp>
      <p:sp>
        <p:nvSpPr>
          <p:cNvPr id="3" name="Rectangle: Rounded Corners 2">
            <a:extLst>
              <a:ext uri="{FF2B5EF4-FFF2-40B4-BE49-F238E27FC236}">
                <a16:creationId xmlns:a16="http://schemas.microsoft.com/office/drawing/2014/main" id="{65BAE0C4-3959-4E97-9E8F-28FCB4FFB873}"/>
              </a:ext>
            </a:extLst>
          </p:cNvPr>
          <p:cNvSpPr/>
          <p:nvPr/>
        </p:nvSpPr>
        <p:spPr>
          <a:xfrm>
            <a:off x="4256412" y="809204"/>
            <a:ext cx="4790484" cy="3511943"/>
          </a:xfrm>
          <a:prstGeom prst="roundRect">
            <a:avLst/>
          </a:prstGeom>
          <a:noFill/>
          <a:ln w="12700">
            <a:solidFill>
              <a:srgbClr val="ADB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97BA88A-5301-428A-A520-E6B6E3EDE24B}"/>
              </a:ext>
            </a:extLst>
          </p:cNvPr>
          <p:cNvPicPr>
            <a:picLocks noChangeAspect="1"/>
          </p:cNvPicPr>
          <p:nvPr/>
        </p:nvPicPr>
        <p:blipFill>
          <a:blip r:embed="rId3"/>
          <a:stretch>
            <a:fillRect/>
          </a:stretch>
        </p:blipFill>
        <p:spPr>
          <a:xfrm>
            <a:off x="4572000" y="1136661"/>
            <a:ext cx="2066199" cy="2705383"/>
          </a:xfrm>
          <a:prstGeom prst="rect">
            <a:avLst/>
          </a:prstGeom>
        </p:spPr>
      </p:pic>
      <p:sp>
        <p:nvSpPr>
          <p:cNvPr id="9" name="Rectangle 3">
            <a:extLst>
              <a:ext uri="{FF2B5EF4-FFF2-40B4-BE49-F238E27FC236}">
                <a16:creationId xmlns:a16="http://schemas.microsoft.com/office/drawing/2014/main" id="{4E93DD15-DD52-4B6D-BA22-AD15EFEE2BBD}"/>
              </a:ext>
            </a:extLst>
          </p:cNvPr>
          <p:cNvSpPr>
            <a:spLocks noChangeArrowheads="1"/>
          </p:cNvSpPr>
          <p:nvPr/>
        </p:nvSpPr>
        <p:spPr bwMode="auto">
          <a:xfrm>
            <a:off x="6834911" y="1589848"/>
            <a:ext cx="2066200" cy="196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600"/>
              </a:spcAft>
              <a:buClr>
                <a:schemeClr val="tx1"/>
              </a:buClr>
              <a:buSzPct val="90000"/>
              <a:defRPr/>
            </a:pPr>
            <a:r>
              <a:rPr lang="en-US" altLang="en-US" sz="1100" dirty="0">
                <a:latin typeface="+mj-lt"/>
              </a:rPr>
              <a:t>The chart shows, for each OECD/EU country,  the share of climate laws passed during  economic slowdowns,  relative to the time this was the case. Scores less than 1 (distributions skewed to the left) indicate an aversion to pass climate laws in difficult times</a:t>
            </a: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10" name="Rectangle 3">
            <a:extLst>
              <a:ext uri="{FF2B5EF4-FFF2-40B4-BE49-F238E27FC236}">
                <a16:creationId xmlns:a16="http://schemas.microsoft.com/office/drawing/2014/main" id="{1DC8182A-678D-4BF3-9333-8A52C428F9D3}"/>
              </a:ext>
            </a:extLst>
          </p:cNvPr>
          <p:cNvSpPr>
            <a:spLocks noChangeArrowheads="1"/>
          </p:cNvSpPr>
          <p:nvPr/>
        </p:nvSpPr>
        <p:spPr bwMode="auto">
          <a:xfrm>
            <a:off x="305952" y="923085"/>
            <a:ext cx="3753748"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600" dirty="0">
                <a:latin typeface="+mj-lt"/>
              </a:rPr>
              <a:t>Interest in the environment wanes during recessions. </a:t>
            </a:r>
          </a:p>
          <a:p>
            <a:pPr marL="258763" indent="-258763">
              <a:spcAft>
                <a:spcPts val="600"/>
              </a:spcAft>
              <a:buClr>
                <a:schemeClr val="tx1"/>
              </a:buClr>
              <a:buSzPct val="90000"/>
              <a:buFont typeface="Symbol" panose="05050102010706020507" pitchFamily="18" charset="2"/>
              <a:buChar char="·"/>
              <a:defRPr/>
            </a:pPr>
            <a:endParaRPr lang="en-US" altLang="en-US" sz="1600" dirty="0">
              <a:latin typeface="+mj-lt"/>
            </a:endParaRPr>
          </a:p>
          <a:p>
            <a:pPr marL="258763" indent="-258763">
              <a:spcAft>
                <a:spcPts val="600"/>
              </a:spcAft>
              <a:buClr>
                <a:schemeClr val="tx1"/>
              </a:buClr>
              <a:buSzPct val="90000"/>
              <a:buFont typeface="Symbol" panose="05050102010706020507" pitchFamily="18" charset="2"/>
              <a:buChar char="·"/>
              <a:defRPr/>
            </a:pPr>
            <a:r>
              <a:rPr lang="en-US" altLang="en-US" sz="1600" dirty="0">
                <a:latin typeface="+mj-lt"/>
              </a:rPr>
              <a:t>The share of laws passed during economic slowdowns is lower than the time the economy was slow </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600" dirty="0">
                <a:latin typeface="+mj-lt"/>
              </a:rPr>
              <a:t>This has implications for climate action during the </a:t>
            </a:r>
            <a:r>
              <a:rPr lang="en-US" altLang="en-US" sz="1600" dirty="0" err="1">
                <a:latin typeface="+mj-lt"/>
              </a:rPr>
              <a:t>Covid</a:t>
            </a:r>
            <a:r>
              <a:rPr lang="en-US" altLang="en-US" sz="1600" dirty="0">
                <a:latin typeface="+mj-lt"/>
              </a:rPr>
              <a:t> 19 recovery</a:t>
            </a:r>
            <a:endParaRPr lang="en-US" altLang="en-US" sz="12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cxnSp>
        <p:nvCxnSpPr>
          <p:cNvPr id="11" name="Straight Arrow Connector 10">
            <a:extLst>
              <a:ext uri="{FF2B5EF4-FFF2-40B4-BE49-F238E27FC236}">
                <a16:creationId xmlns:a16="http://schemas.microsoft.com/office/drawing/2014/main" id="{39451A95-10FD-4332-A810-C23925FE396E}"/>
              </a:ext>
            </a:extLst>
          </p:cNvPr>
          <p:cNvCxnSpPr>
            <a:cxnSpLocks/>
          </p:cNvCxnSpPr>
          <p:nvPr/>
        </p:nvCxnSpPr>
        <p:spPr>
          <a:xfrm>
            <a:off x="5761858" y="1476532"/>
            <a:ext cx="0" cy="20771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7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3DCBD85-6354-42DB-80A8-965BE864BDD2}"/>
              </a:ext>
            </a:extLst>
          </p:cNvPr>
          <p:cNvSpPr>
            <a:spLocks noGrp="1"/>
          </p:cNvSpPr>
          <p:nvPr>
            <p:ph type="title"/>
          </p:nvPr>
        </p:nvSpPr>
        <p:spPr>
          <a:xfrm>
            <a:off x="261938" y="184033"/>
            <a:ext cx="8229600" cy="371567"/>
          </a:xfrm>
        </p:spPr>
        <p:txBody>
          <a:bodyPr/>
          <a:lstStyle/>
          <a:p>
            <a:r>
              <a:rPr lang="en-GB" sz="2400" b="1" dirty="0">
                <a:effectLst/>
                <a:latin typeface="Calibri" panose="020F0502020204030204" pitchFamily="34" charset="0"/>
                <a:ea typeface="Calibri" panose="020F0502020204030204" pitchFamily="34" charset="0"/>
                <a:cs typeface="Calibri" panose="020F0502020204030204" pitchFamily="34" charset="0"/>
              </a:rPr>
              <a:t>Total recorded climate change litigation cases (1986 – 2020) </a:t>
            </a:r>
            <a:endParaRPr lang="en-US" sz="3200" dirty="0"/>
          </a:p>
        </p:txBody>
      </p:sp>
      <p:pic>
        <p:nvPicPr>
          <p:cNvPr id="3" name="Picture 2" descr="Chart, bar chart&#10;&#10;Description automatically generated">
            <a:extLst>
              <a:ext uri="{FF2B5EF4-FFF2-40B4-BE49-F238E27FC236}">
                <a16:creationId xmlns:a16="http://schemas.microsoft.com/office/drawing/2014/main" id="{DFBF8851-2514-44E9-926D-5A64D9DCCBB6}"/>
              </a:ext>
            </a:extLst>
          </p:cNvPr>
          <p:cNvPicPr/>
          <p:nvPr/>
        </p:nvPicPr>
        <p:blipFill>
          <a:blip r:embed="rId2"/>
          <a:stretch>
            <a:fillRect/>
          </a:stretch>
        </p:blipFill>
        <p:spPr>
          <a:xfrm>
            <a:off x="261938" y="855082"/>
            <a:ext cx="5755341" cy="3086069"/>
          </a:xfrm>
          <a:prstGeom prst="rect">
            <a:avLst/>
          </a:prstGeom>
          <a:noFill/>
        </p:spPr>
      </p:pic>
      <p:sp>
        <p:nvSpPr>
          <p:cNvPr id="9" name="TextBox 8">
            <a:extLst>
              <a:ext uri="{FF2B5EF4-FFF2-40B4-BE49-F238E27FC236}">
                <a16:creationId xmlns:a16="http://schemas.microsoft.com/office/drawing/2014/main" id="{79818071-D907-4A43-979A-A0A102822D71}"/>
              </a:ext>
            </a:extLst>
          </p:cNvPr>
          <p:cNvSpPr txBox="1"/>
          <p:nvPr/>
        </p:nvSpPr>
        <p:spPr>
          <a:xfrm>
            <a:off x="1321653" y="3941151"/>
            <a:ext cx="4572000" cy="325538"/>
          </a:xfrm>
          <a:prstGeom prst="rect">
            <a:avLst/>
          </a:prstGeom>
          <a:noFill/>
        </p:spPr>
        <p:txBody>
          <a:bodyPr wrap="square">
            <a:spAutoFit/>
          </a:bodyPr>
          <a:lstStyle/>
          <a:p>
            <a:pPr>
              <a:lnSpc>
                <a:spcPct val="115000"/>
              </a:lnSpc>
              <a:spcBef>
                <a:spcPts val="400"/>
              </a:spcBef>
              <a:spcAft>
                <a:spcPts val="400"/>
              </a:spcAft>
            </a:pPr>
            <a:r>
              <a:rPr lang="en-US" sz="1400"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Source: CCLW and Sabin Center data</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8">
            <a:extLst>
              <a:ext uri="{FF2B5EF4-FFF2-40B4-BE49-F238E27FC236}">
                <a16:creationId xmlns:a16="http://schemas.microsoft.com/office/drawing/2014/main" id="{1049D9AC-D620-4A20-A4EF-D593302814B0}"/>
              </a:ext>
            </a:extLst>
          </p:cNvPr>
          <p:cNvPicPr>
            <a:picLocks noChangeAspect="1"/>
          </p:cNvPicPr>
          <p:nvPr/>
        </p:nvPicPr>
        <p:blipFill>
          <a:blip r:embed="rId3"/>
          <a:stretch>
            <a:fillRect/>
          </a:stretch>
        </p:blipFill>
        <p:spPr>
          <a:xfrm>
            <a:off x="6263897" y="969381"/>
            <a:ext cx="2618165" cy="2810959"/>
          </a:xfrm>
          <a:prstGeom prst="rect">
            <a:avLst/>
          </a:prstGeom>
        </p:spPr>
      </p:pic>
    </p:spTree>
    <p:extLst>
      <p:ext uri="{BB962C8B-B14F-4D97-AF65-F5344CB8AC3E}">
        <p14:creationId xmlns:p14="http://schemas.microsoft.com/office/powerpoint/2010/main" val="141517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 heterogeneous group of cases</a:t>
            </a:r>
            <a:endParaRPr lang="en-US" sz="2800" dirty="0"/>
          </a:p>
        </p:txBody>
      </p:sp>
      <p:pic>
        <p:nvPicPr>
          <p:cNvPr id="4" name="Picture 3"/>
          <p:cNvPicPr>
            <a:picLocks noChangeAspect="1"/>
          </p:cNvPicPr>
          <p:nvPr/>
        </p:nvPicPr>
        <p:blipFill>
          <a:blip r:embed="rId3"/>
          <a:stretch>
            <a:fillRect/>
          </a:stretch>
        </p:blipFill>
        <p:spPr>
          <a:xfrm>
            <a:off x="122089" y="688448"/>
            <a:ext cx="2960326" cy="2315145"/>
          </a:xfrm>
          <a:prstGeom prst="rect">
            <a:avLst/>
          </a:prstGeom>
        </p:spPr>
      </p:pic>
      <p:pic>
        <p:nvPicPr>
          <p:cNvPr id="5" name="Picture 4">
            <a:extLst>
              <a:ext uri="{FF2B5EF4-FFF2-40B4-BE49-F238E27FC236}">
                <a16:creationId xmlns:a16="http://schemas.microsoft.com/office/drawing/2014/main" id="{7D6D3765-7B28-1E49-AAC7-679041D66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73" y="688448"/>
            <a:ext cx="2473038" cy="2002367"/>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1E08B7B-FCB0-4C45-B27D-5ED13E3CC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771" y="2952584"/>
            <a:ext cx="2623141" cy="2006883"/>
          </a:xfrm>
          <a:prstGeom prst="rect">
            <a:avLst/>
          </a:prstGeom>
        </p:spPr>
      </p:pic>
      <p:pic>
        <p:nvPicPr>
          <p:cNvPr id="3" name="Picture 2"/>
          <p:cNvPicPr>
            <a:picLocks noChangeAspect="1"/>
          </p:cNvPicPr>
          <p:nvPr/>
        </p:nvPicPr>
        <p:blipFill>
          <a:blip r:embed="rId6"/>
          <a:stretch>
            <a:fillRect/>
          </a:stretch>
        </p:blipFill>
        <p:spPr>
          <a:xfrm>
            <a:off x="0" y="2690815"/>
            <a:ext cx="3316356" cy="2452685"/>
          </a:xfrm>
          <a:prstGeom prst="rect">
            <a:avLst/>
          </a:prstGeom>
        </p:spPr>
      </p:pic>
      <p:pic>
        <p:nvPicPr>
          <p:cNvPr id="1026" name="Picture 2" descr="Australia fast-tracks a $1 billion coal mine | World News,The Indian Express">
            <a:extLst>
              <a:ext uri="{FF2B5EF4-FFF2-40B4-BE49-F238E27FC236}">
                <a16:creationId xmlns:a16="http://schemas.microsoft.com/office/drawing/2014/main" id="{B3C0E6B0-EFC4-2040-83C0-05D3FF603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6357" y="721393"/>
            <a:ext cx="2998573" cy="19694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is Logging the Most Dangerous Job in America? - Bailey, Javins, and  Carter LC">
            <a:extLst>
              <a:ext uri="{FF2B5EF4-FFF2-40B4-BE49-F238E27FC236}">
                <a16:creationId xmlns:a16="http://schemas.microsoft.com/office/drawing/2014/main" id="{4C148051-9477-334C-8E79-D96CA09B0B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6356" y="2856608"/>
            <a:ext cx="3082415"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511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cription: E:\Sabin Center for Climate Change\Horizontal\CLS-SabinCenterForClimate_horizontal[RGB].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4782733"/>
            <a:ext cx="1416077" cy="274320"/>
          </a:xfrm>
          <a:prstGeom prst="rect">
            <a:avLst/>
          </a:prstGeom>
          <a:noFill/>
          <a:ln>
            <a:noFill/>
          </a:ln>
        </p:spPr>
      </p:pic>
      <p:sp>
        <p:nvSpPr>
          <p:cNvPr id="2" name="TextBox 1"/>
          <p:cNvSpPr txBox="1"/>
          <p:nvPr/>
        </p:nvSpPr>
        <p:spPr>
          <a:xfrm>
            <a:off x="290455" y="914400"/>
            <a:ext cx="6167495" cy="3670236"/>
          </a:xfrm>
          <a:prstGeom prst="rect">
            <a:avLst/>
          </a:prstGeom>
          <a:noFill/>
        </p:spPr>
        <p:txBody>
          <a:bodyPr wrap="square" rtlCol="0">
            <a:spAutoFit/>
          </a:bodyPr>
          <a:lstStyle/>
          <a:p>
            <a:pPr marL="214313" indent="-214313">
              <a:spcAft>
                <a:spcPts val="900"/>
              </a:spcAft>
              <a:buFont typeface="Arial" pitchFamily="34" charset="0"/>
              <a:buChar char="•"/>
            </a:pPr>
            <a:r>
              <a:rPr lang="en-US" dirty="0"/>
              <a:t>Mere mention of “climate change” is not enough</a:t>
            </a:r>
          </a:p>
          <a:p>
            <a:pPr marL="214313" indent="-214313">
              <a:spcAft>
                <a:spcPts val="900"/>
              </a:spcAft>
              <a:buFont typeface="Arial" pitchFamily="34" charset="0"/>
              <a:buChar char="•"/>
            </a:pPr>
            <a:r>
              <a:rPr lang="en-US" dirty="0"/>
              <a:t>What to exclude?</a:t>
            </a:r>
          </a:p>
          <a:p>
            <a:pPr marL="600075" lvl="1" indent="-257175">
              <a:spcAft>
                <a:spcPts val="900"/>
              </a:spcAft>
              <a:buFont typeface="Calibri" pitchFamily="34" charset="0"/>
              <a:buChar char="-"/>
            </a:pPr>
            <a:r>
              <a:rPr lang="en-US" dirty="0"/>
              <a:t>Not all air quality or renewable energy siting or contracting disputes are climate-related</a:t>
            </a:r>
          </a:p>
          <a:p>
            <a:pPr marL="600075" lvl="1" indent="-257175">
              <a:spcAft>
                <a:spcPts val="900"/>
              </a:spcAft>
              <a:buFont typeface="Calibri" pitchFamily="34" charset="0"/>
              <a:buChar char="-"/>
            </a:pPr>
            <a:r>
              <a:rPr lang="en-US" dirty="0"/>
              <a:t>Adaptation and disaster recovery overlap in part</a:t>
            </a:r>
          </a:p>
          <a:p>
            <a:pPr marL="257175" indent="-257175">
              <a:spcAft>
                <a:spcPts val="900"/>
              </a:spcAft>
              <a:buFont typeface="Arial" pitchFamily="34" charset="0"/>
              <a:buChar char="•"/>
            </a:pPr>
            <a:r>
              <a:rPr lang="en-US" dirty="0"/>
              <a:t>Sufficient condition for inclusion</a:t>
            </a:r>
          </a:p>
          <a:p>
            <a:pPr marL="600075" lvl="2" indent="-257175">
              <a:spcAft>
                <a:spcPts val="900"/>
              </a:spcAft>
              <a:buFont typeface="Calibri" pitchFamily="34" charset="0"/>
              <a:buChar char="-"/>
            </a:pPr>
            <a:r>
              <a:rPr lang="en-US" dirty="0"/>
              <a:t>court-cited fact related to climate change</a:t>
            </a:r>
          </a:p>
          <a:p>
            <a:pPr marL="600075" lvl="2" indent="-257175">
              <a:spcAft>
                <a:spcPts val="900"/>
              </a:spcAft>
              <a:buFont typeface="Calibri" pitchFamily="34" charset="0"/>
              <a:buChar char="-"/>
            </a:pPr>
            <a:r>
              <a:rPr lang="en-US" dirty="0"/>
              <a:t>legal obligation based on changing climate</a:t>
            </a:r>
          </a:p>
          <a:p>
            <a:pPr marL="214313" indent="-214313">
              <a:spcAft>
                <a:spcPts val="900"/>
              </a:spcAft>
              <a:buFont typeface="Arial" pitchFamily="34" charset="0"/>
              <a:buChar char="•"/>
            </a:pPr>
            <a:endParaRPr lang="en-US" dirty="0"/>
          </a:p>
        </p:txBody>
      </p:sp>
      <p:sp>
        <p:nvSpPr>
          <p:cNvPr id="3" name="TextBox 2">
            <a:extLst>
              <a:ext uri="{FF2B5EF4-FFF2-40B4-BE49-F238E27FC236}">
                <a16:creationId xmlns:a16="http://schemas.microsoft.com/office/drawing/2014/main" id="{9619089A-28C3-B943-983C-3E4F76782163}"/>
              </a:ext>
            </a:extLst>
          </p:cNvPr>
          <p:cNvSpPr txBox="1"/>
          <p:nvPr/>
        </p:nvSpPr>
        <p:spPr>
          <a:xfrm>
            <a:off x="376518" y="247426"/>
            <a:ext cx="6454588" cy="523220"/>
          </a:xfrm>
          <a:prstGeom prst="rect">
            <a:avLst/>
          </a:prstGeom>
          <a:noFill/>
        </p:spPr>
        <p:txBody>
          <a:bodyPr wrap="square" rtlCol="0">
            <a:spAutoFit/>
          </a:bodyPr>
          <a:lstStyle/>
          <a:p>
            <a:r>
              <a:rPr lang="en-US" sz="2800" b="1" dirty="0">
                <a:solidFill>
                  <a:srgbClr val="FF0000"/>
                </a:solidFill>
              </a:rPr>
              <a:t>Scope</a:t>
            </a:r>
          </a:p>
        </p:txBody>
      </p:sp>
    </p:spTree>
    <p:extLst>
      <p:ext uri="{BB962C8B-B14F-4D97-AF65-F5344CB8AC3E}">
        <p14:creationId xmlns:p14="http://schemas.microsoft.com/office/powerpoint/2010/main" val="250177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7" y="184033"/>
            <a:ext cx="7040199" cy="371567"/>
          </a:xfrm>
        </p:spPr>
        <p:txBody>
          <a:bodyPr/>
          <a:lstStyle/>
          <a:p>
            <a:r>
              <a:rPr lang="en-US" sz="2800" dirty="0"/>
              <a:t>Climate litigation: Pro and anti – U.S.</a:t>
            </a:r>
          </a:p>
        </p:txBody>
      </p:sp>
      <p:sp>
        <p:nvSpPr>
          <p:cNvPr id="3" name="Content Placeholder 2"/>
          <p:cNvSpPr>
            <a:spLocks noGrp="1"/>
          </p:cNvSpPr>
          <p:nvPr>
            <p:ph idx="1"/>
          </p:nvPr>
        </p:nvSpPr>
        <p:spPr>
          <a:xfrm>
            <a:off x="645459" y="869398"/>
            <a:ext cx="4450976" cy="3610905"/>
          </a:xfrm>
        </p:spPr>
        <p:txBody>
          <a:bodyPr/>
          <a:lstStyle/>
          <a:p>
            <a:endParaRPr lang="en-US" dirty="0"/>
          </a:p>
          <a:p>
            <a:r>
              <a:rPr lang="en-US" sz="1800" dirty="0"/>
              <a:t> </a:t>
            </a:r>
            <a:r>
              <a:rPr lang="en-US" sz="1800" b="1" dirty="0"/>
              <a:t>Outcomes</a:t>
            </a:r>
            <a:r>
              <a:rPr lang="en-US" sz="1800" dirty="0"/>
              <a:t> of 721 cases between </a:t>
            </a:r>
            <a:r>
              <a:rPr lang="en-US" sz="1800" b="1" dirty="0"/>
              <a:t>1990-2016</a:t>
            </a:r>
            <a:r>
              <a:rPr lang="en-GB" sz="1800" dirty="0"/>
              <a:t>:</a:t>
            </a:r>
            <a:r>
              <a:rPr lang="en-US" sz="1800" dirty="0"/>
              <a:t> anti </a:t>
            </a:r>
            <a:r>
              <a:rPr lang="en-US" sz="1800" dirty="0" err="1"/>
              <a:t>favoured</a:t>
            </a:r>
            <a:r>
              <a:rPr lang="en-US" sz="1800" dirty="0"/>
              <a:t> pro-regulatory, with a ratio of 1.4:1 </a:t>
            </a:r>
            <a:r>
              <a:rPr lang="en-US" dirty="0"/>
              <a:t>(McCormick, 2018)</a:t>
            </a:r>
            <a:endParaRPr lang="en-US" sz="1800" dirty="0"/>
          </a:p>
          <a:p>
            <a:endParaRPr lang="en-US" sz="1800" dirty="0"/>
          </a:p>
          <a:p>
            <a:r>
              <a:rPr lang="en-US" sz="1800" b="1" dirty="0"/>
              <a:t>Drivers</a:t>
            </a:r>
            <a:r>
              <a:rPr lang="en-US" sz="1800" dirty="0"/>
              <a:t> of 159 cases filed between </a:t>
            </a:r>
            <a:r>
              <a:rPr lang="en-US" sz="1800" b="1" dirty="0"/>
              <a:t>2017-2018</a:t>
            </a:r>
            <a:r>
              <a:rPr lang="en-US" sz="1800" dirty="0"/>
              <a:t> (first 2 years of the Trump Administration): lawsuits advancing climate protections exceeded those opposing, with a ratio of 4:1 </a:t>
            </a:r>
            <a:r>
              <a:rPr lang="en-US" dirty="0"/>
              <a:t>(Adler, 2019)</a:t>
            </a:r>
            <a:r>
              <a:rPr lang="en-US" sz="1800" dirty="0"/>
              <a:t> </a:t>
            </a:r>
          </a:p>
        </p:txBody>
      </p:sp>
      <p:pic>
        <p:nvPicPr>
          <p:cNvPr id="5" name="Picture 4"/>
          <p:cNvPicPr>
            <a:picLocks noChangeAspect="1"/>
          </p:cNvPicPr>
          <p:nvPr/>
        </p:nvPicPr>
        <p:blipFill>
          <a:blip r:embed="rId3"/>
          <a:stretch>
            <a:fillRect/>
          </a:stretch>
        </p:blipFill>
        <p:spPr>
          <a:xfrm>
            <a:off x="5255297" y="2907978"/>
            <a:ext cx="3711229" cy="1996786"/>
          </a:xfrm>
          <a:prstGeom prst="rect">
            <a:avLst/>
          </a:prstGeom>
        </p:spPr>
      </p:pic>
      <p:pic>
        <p:nvPicPr>
          <p:cNvPr id="6" name="Picture 5"/>
          <p:cNvPicPr>
            <a:picLocks noChangeAspect="1"/>
          </p:cNvPicPr>
          <p:nvPr/>
        </p:nvPicPr>
        <p:blipFill>
          <a:blip r:embed="rId4"/>
          <a:stretch>
            <a:fillRect/>
          </a:stretch>
        </p:blipFill>
        <p:spPr>
          <a:xfrm>
            <a:off x="5255298" y="756448"/>
            <a:ext cx="3711228" cy="1996786"/>
          </a:xfrm>
          <a:prstGeom prst="rect">
            <a:avLst/>
          </a:prstGeom>
        </p:spPr>
      </p:pic>
      <p:sp>
        <p:nvSpPr>
          <p:cNvPr id="4" name="Down Arrow 3">
            <a:extLst>
              <a:ext uri="{FF2B5EF4-FFF2-40B4-BE49-F238E27FC236}">
                <a16:creationId xmlns:a16="http://schemas.microsoft.com/office/drawing/2014/main" id="{AD08E0B5-26FD-1444-9171-19249498F2C9}"/>
              </a:ext>
            </a:extLst>
          </p:cNvPr>
          <p:cNvSpPr/>
          <p:nvPr/>
        </p:nvSpPr>
        <p:spPr>
          <a:xfrm>
            <a:off x="177474" y="1237129"/>
            <a:ext cx="383522" cy="1035424"/>
          </a:xfrm>
          <a:prstGeom prst="downArrow">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35DA99CB-9AD4-2247-91BC-2D994012C28D}"/>
              </a:ext>
            </a:extLst>
          </p:cNvPr>
          <p:cNvSpPr/>
          <p:nvPr/>
        </p:nvSpPr>
        <p:spPr>
          <a:xfrm>
            <a:off x="177474" y="2682689"/>
            <a:ext cx="383521" cy="1223682"/>
          </a:xfrm>
          <a:prstGeom prst="upArrow">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667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1F42-CA3B-2446-A597-E4DA0B83A590}"/>
              </a:ext>
            </a:extLst>
          </p:cNvPr>
          <p:cNvSpPr>
            <a:spLocks noGrp="1"/>
          </p:cNvSpPr>
          <p:nvPr>
            <p:ph type="title"/>
          </p:nvPr>
        </p:nvSpPr>
        <p:spPr>
          <a:xfrm>
            <a:off x="261938" y="184033"/>
            <a:ext cx="8229600" cy="371567"/>
          </a:xfrm>
        </p:spPr>
        <p:txBody>
          <a:bodyPr anchor="t">
            <a:noAutofit/>
          </a:bodyPr>
          <a:lstStyle/>
          <a:p>
            <a:r>
              <a:rPr lang="en-GB" sz="2400" dirty="0"/>
              <a:t>Outcomes ‘favourable’ and ‘unfavourable’ to climate change action</a:t>
            </a:r>
            <a:endParaRPr lang="en-US" sz="2400" dirty="0"/>
          </a:p>
        </p:txBody>
      </p:sp>
      <p:graphicFrame>
        <p:nvGraphicFramePr>
          <p:cNvPr id="4" name="Chart 3">
            <a:extLst>
              <a:ext uri="{FF2B5EF4-FFF2-40B4-BE49-F238E27FC236}">
                <a16:creationId xmlns:a16="http://schemas.microsoft.com/office/drawing/2014/main" id="{AEC9A165-0809-45C8-8B66-9F385BA54BB6}"/>
              </a:ext>
            </a:extLst>
          </p:cNvPr>
          <p:cNvGraphicFramePr/>
          <p:nvPr>
            <p:extLst>
              <p:ext uri="{D42A27DB-BD31-4B8C-83A1-F6EECF244321}">
                <p14:modId xmlns:p14="http://schemas.microsoft.com/office/powerpoint/2010/main" val="1032314037"/>
              </p:ext>
            </p:extLst>
          </p:nvPr>
        </p:nvGraphicFramePr>
        <p:xfrm>
          <a:off x="461282" y="725786"/>
          <a:ext cx="6469716" cy="31936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BA45FBD-9335-6944-82AA-E7472C0B7893}"/>
              </a:ext>
            </a:extLst>
          </p:cNvPr>
          <p:cNvSpPr txBox="1"/>
          <p:nvPr/>
        </p:nvSpPr>
        <p:spPr>
          <a:xfrm>
            <a:off x="5701552" y="1592144"/>
            <a:ext cx="3076687" cy="1723549"/>
          </a:xfrm>
          <a:prstGeom prst="rect">
            <a:avLst/>
          </a:prstGeom>
          <a:noFill/>
        </p:spPr>
        <p:txBody>
          <a:bodyPr wrap="square" rtlCol="0">
            <a:spAutoFit/>
          </a:bodyPr>
          <a:lstStyle/>
          <a:p>
            <a:r>
              <a:rPr lang="en-GB" dirty="0">
                <a:latin typeface="Century Gothic" panose="020B0502020202020204" pitchFamily="34" charset="0"/>
                <a:cs typeface="Arial" panose="020B0604020202020204" pitchFamily="34" charset="0"/>
              </a:rPr>
              <a:t>Outside of the US, judges appear more inclined to support climate action.</a:t>
            </a:r>
          </a:p>
          <a:p>
            <a:endParaRPr lang="en-GB" dirty="0">
              <a:latin typeface="Century Gothic" panose="020B0502020202020204" pitchFamily="34" charset="0"/>
              <a:cs typeface="Arial" panose="020B0604020202020204" pitchFamily="34" charset="0"/>
            </a:endParaRPr>
          </a:p>
          <a:p>
            <a:r>
              <a:rPr lang="en-GB" sz="1200" dirty="0"/>
              <a:t>(</a:t>
            </a:r>
            <a:r>
              <a:rPr lang="en-GB" sz="1200" dirty="0" err="1"/>
              <a:t>Eskhander</a:t>
            </a:r>
            <a:r>
              <a:rPr lang="en-GB" sz="1200" dirty="0"/>
              <a:t>, Fankhauser &amp; Setzer, 2020)</a:t>
            </a:r>
          </a:p>
          <a:p>
            <a:endParaRPr lang="en-US" dirty="0"/>
          </a:p>
        </p:txBody>
      </p:sp>
      <p:sp>
        <p:nvSpPr>
          <p:cNvPr id="6" name="TextBox 5">
            <a:extLst>
              <a:ext uri="{FF2B5EF4-FFF2-40B4-BE49-F238E27FC236}">
                <a16:creationId xmlns:a16="http://schemas.microsoft.com/office/drawing/2014/main" id="{2D0C6AD1-6473-464F-8B72-C3F233314F4C}"/>
              </a:ext>
            </a:extLst>
          </p:cNvPr>
          <p:cNvSpPr txBox="1"/>
          <p:nvPr/>
        </p:nvSpPr>
        <p:spPr>
          <a:xfrm>
            <a:off x="200026" y="3829017"/>
            <a:ext cx="5606414" cy="338554"/>
          </a:xfrm>
          <a:prstGeom prst="rect">
            <a:avLst/>
          </a:prstGeom>
          <a:noFill/>
        </p:spPr>
        <p:txBody>
          <a:bodyPr wrap="square" rtlCol="0">
            <a:spAutoFit/>
          </a:bodyPr>
          <a:lstStyle/>
          <a:p>
            <a:r>
              <a:rPr lang="en-GB" sz="1600" i="1" dirty="0"/>
              <a:t>Outcomes of Non-US litigation, April 1994 – May 2020</a:t>
            </a:r>
            <a:endParaRPr lang="en-US" sz="1600" i="1" dirty="0"/>
          </a:p>
        </p:txBody>
      </p:sp>
    </p:spTree>
    <p:extLst>
      <p:ext uri="{BB962C8B-B14F-4D97-AF65-F5344CB8AC3E}">
        <p14:creationId xmlns:p14="http://schemas.microsoft.com/office/powerpoint/2010/main" val="561551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6225" y="1266036"/>
            <a:ext cx="4488917" cy="1292662"/>
          </a:xfrm>
          <a:prstGeom prst="rect">
            <a:avLst/>
          </a:prstGeom>
        </p:spPr>
        <p:txBody>
          <a:bodyPr wrap="square">
            <a:spAutoFit/>
          </a:bodyPr>
          <a:lstStyle/>
          <a:p>
            <a:pPr marL="342900" indent="-342900">
              <a:spcAft>
                <a:spcPts val="900"/>
              </a:spcAft>
              <a:buFont typeface="Arial" pitchFamily="34" charset="0"/>
              <a:buChar char="•"/>
            </a:pPr>
            <a:r>
              <a:rPr lang="en-US" sz="2100" dirty="0"/>
              <a:t>Jurisdiction</a:t>
            </a:r>
          </a:p>
          <a:p>
            <a:pPr marL="342900" indent="-342900">
              <a:spcAft>
                <a:spcPts val="900"/>
              </a:spcAft>
              <a:buFont typeface="Arial" pitchFamily="34" charset="0"/>
              <a:buChar char="•"/>
            </a:pPr>
            <a:r>
              <a:rPr lang="en-US" sz="2100" dirty="0"/>
              <a:t>Standing</a:t>
            </a:r>
          </a:p>
          <a:p>
            <a:pPr marL="342900" indent="-342900">
              <a:spcAft>
                <a:spcPts val="900"/>
              </a:spcAft>
              <a:buFont typeface="Arial" pitchFamily="34" charset="0"/>
              <a:buChar char="•"/>
            </a:pPr>
            <a:r>
              <a:rPr lang="en-US" sz="2100" dirty="0"/>
              <a:t>Separation of powers</a:t>
            </a:r>
          </a:p>
        </p:txBody>
      </p:sp>
      <p:sp>
        <p:nvSpPr>
          <p:cNvPr id="3" name="TextBox 2">
            <a:extLst>
              <a:ext uri="{FF2B5EF4-FFF2-40B4-BE49-F238E27FC236}">
                <a16:creationId xmlns:a16="http://schemas.microsoft.com/office/drawing/2014/main" id="{67B86A52-7D7F-BE47-9916-6874B268948D}"/>
              </a:ext>
            </a:extLst>
          </p:cNvPr>
          <p:cNvSpPr txBox="1"/>
          <p:nvPr/>
        </p:nvSpPr>
        <p:spPr>
          <a:xfrm>
            <a:off x="548639" y="180776"/>
            <a:ext cx="6196405" cy="800219"/>
          </a:xfrm>
          <a:prstGeom prst="rect">
            <a:avLst/>
          </a:prstGeom>
          <a:noFill/>
        </p:spPr>
        <p:txBody>
          <a:bodyPr wrap="square" rtlCol="0">
            <a:spAutoFit/>
          </a:bodyPr>
          <a:lstStyle/>
          <a:p>
            <a:r>
              <a:rPr lang="en-US" sz="2800" b="1" dirty="0">
                <a:solidFill>
                  <a:srgbClr val="FF0000"/>
                </a:solidFill>
              </a:rPr>
              <a:t>Challenges</a:t>
            </a:r>
          </a:p>
          <a:p>
            <a:endParaRPr lang="en-US" dirty="0"/>
          </a:p>
        </p:txBody>
      </p:sp>
    </p:spTree>
    <p:extLst>
      <p:ext uri="{BB962C8B-B14F-4D97-AF65-F5344CB8AC3E}">
        <p14:creationId xmlns:p14="http://schemas.microsoft.com/office/powerpoint/2010/main" val="3549838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776D-1D5C-4EBA-9E73-2F4638151CCC}"/>
              </a:ext>
            </a:extLst>
          </p:cNvPr>
          <p:cNvSpPr>
            <a:spLocks noGrp="1"/>
          </p:cNvSpPr>
          <p:nvPr>
            <p:ph type="title"/>
          </p:nvPr>
        </p:nvSpPr>
        <p:spPr/>
        <p:txBody>
          <a:bodyPr/>
          <a:lstStyle/>
          <a:p>
            <a:r>
              <a:rPr lang="en-GB" dirty="0"/>
              <a:t>Climate litigation risk is being amplified by a number of factors</a:t>
            </a:r>
          </a:p>
        </p:txBody>
      </p:sp>
      <p:sp>
        <p:nvSpPr>
          <p:cNvPr id="6" name="TextBox 5">
            <a:extLst>
              <a:ext uri="{FF2B5EF4-FFF2-40B4-BE49-F238E27FC236}">
                <a16:creationId xmlns:a16="http://schemas.microsoft.com/office/drawing/2014/main" id="{5AA7C440-53F3-4654-B923-1A94931254BC}"/>
              </a:ext>
            </a:extLst>
          </p:cNvPr>
          <p:cNvSpPr txBox="1"/>
          <p:nvPr/>
        </p:nvSpPr>
        <p:spPr>
          <a:xfrm>
            <a:off x="261938" y="725090"/>
            <a:ext cx="8744410" cy="37791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Increased physical and transition risk </a:t>
            </a:r>
          </a:p>
          <a:p>
            <a:pPr marL="285750" indent="-285750">
              <a:lnSpc>
                <a:spcPct val="150000"/>
              </a:lnSpc>
              <a:buFont typeface="Arial" panose="020B0604020202020204" pitchFamily="34" charset="0"/>
              <a:buChar char="•"/>
            </a:pPr>
            <a:r>
              <a:rPr lang="en-GB" dirty="0"/>
              <a:t>Increasing awareness of the climate crisis </a:t>
            </a:r>
          </a:p>
          <a:p>
            <a:pPr marL="285750" indent="-285750">
              <a:lnSpc>
                <a:spcPct val="150000"/>
              </a:lnSpc>
              <a:buFont typeface="Arial" panose="020B0604020202020204" pitchFamily="34" charset="0"/>
              <a:buChar char="•"/>
            </a:pPr>
            <a:r>
              <a:rPr lang="en-GB" dirty="0"/>
              <a:t>Rising climate commitments by governments, corporates and investors</a:t>
            </a:r>
          </a:p>
          <a:p>
            <a:pPr marL="285750" indent="-285750">
              <a:lnSpc>
                <a:spcPct val="150000"/>
              </a:lnSpc>
              <a:buFont typeface="Arial" panose="020B0604020202020204" pitchFamily="34" charset="0"/>
              <a:buChar char="•"/>
            </a:pPr>
            <a:r>
              <a:rPr lang="en-GB" dirty="0"/>
              <a:t>Increasing availability of litigation funding </a:t>
            </a:r>
          </a:p>
          <a:p>
            <a:pPr marL="285750" indent="-285750">
              <a:lnSpc>
                <a:spcPct val="150000"/>
              </a:lnSpc>
              <a:buFont typeface="Arial" panose="020B0604020202020204" pitchFamily="34" charset="0"/>
              <a:buChar char="•"/>
            </a:pPr>
            <a:r>
              <a:rPr lang="en-GB" dirty="0"/>
              <a:t>Evolving legal duties </a:t>
            </a:r>
          </a:p>
          <a:p>
            <a:pPr marL="285750" indent="-285750">
              <a:lnSpc>
                <a:spcPct val="150000"/>
              </a:lnSpc>
              <a:buFont typeface="Arial" panose="020B0604020202020204" pitchFamily="34" charset="0"/>
              <a:buChar char="•"/>
            </a:pPr>
            <a:r>
              <a:rPr lang="en-GB" dirty="0"/>
              <a:t>Jurisprudential developments in the evolving field of climate change attribution science</a:t>
            </a:r>
          </a:p>
          <a:p>
            <a:pPr marL="285750" indent="-285750">
              <a:lnSpc>
                <a:spcPct val="150000"/>
              </a:lnSpc>
              <a:buFont typeface="Arial" panose="020B0604020202020204" pitchFamily="34" charset="0"/>
              <a:buChar char="•"/>
            </a:pPr>
            <a:r>
              <a:rPr lang="en-GB" dirty="0"/>
              <a:t>Implications of COVID-19 on economic recovery and climate-related actions </a:t>
            </a:r>
          </a:p>
        </p:txBody>
      </p:sp>
    </p:spTree>
    <p:extLst>
      <p:ext uri="{BB962C8B-B14F-4D97-AF65-F5344CB8AC3E}">
        <p14:creationId xmlns:p14="http://schemas.microsoft.com/office/powerpoint/2010/main" val="117277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56591" y="190367"/>
            <a:ext cx="8401778" cy="803672"/>
          </a:xfrm>
        </p:spPr>
        <p:txBody>
          <a:bodyPr/>
          <a:lstStyle/>
          <a:p>
            <a:r>
              <a:rPr lang="en-GB" altLang="en-US" sz="2400" dirty="0">
                <a:latin typeface="+mn-lt"/>
              </a:rPr>
              <a:t>Outline</a:t>
            </a:r>
            <a:br>
              <a:rPr lang="en-GB" altLang="en-US" dirty="0"/>
            </a:br>
            <a:endParaRPr lang="en-GB" altLang="en-US" dirty="0"/>
          </a:p>
        </p:txBody>
      </p:sp>
      <p:sp>
        <p:nvSpPr>
          <p:cNvPr id="16387" name="Rectangle 3"/>
          <p:cNvSpPr>
            <a:spLocks noChangeArrowheads="1"/>
          </p:cNvSpPr>
          <p:nvPr/>
        </p:nvSpPr>
        <p:spPr bwMode="auto">
          <a:xfrm>
            <a:off x="304800" y="742848"/>
            <a:ext cx="3412140"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buClr>
                <a:schemeClr val="tx1"/>
              </a:buClr>
              <a:buSzPct val="90000"/>
              <a:defRPr/>
            </a:pPr>
            <a:endParaRPr lang="en-US" altLang="en-US" b="1" dirty="0">
              <a:latin typeface="+mj-lt"/>
            </a:endParaRPr>
          </a:p>
          <a:p>
            <a:pPr>
              <a:spcAft>
                <a:spcPts val="1200"/>
              </a:spcAft>
              <a:buClr>
                <a:schemeClr val="tx1"/>
              </a:buClr>
              <a:buSzPct val="90000"/>
              <a:defRPr/>
            </a:pPr>
            <a:r>
              <a:rPr lang="en-US" altLang="en-US" b="1" dirty="0">
                <a:latin typeface="+mj-lt"/>
              </a:rPr>
              <a:t>1) The </a:t>
            </a:r>
            <a:r>
              <a:rPr lang="en-US" altLang="en-US" b="1" i="1" dirty="0">
                <a:latin typeface="+mj-lt"/>
              </a:rPr>
              <a:t>Climate Change Laws of the World </a:t>
            </a:r>
            <a:r>
              <a:rPr lang="en-US" altLang="en-US" b="1" dirty="0">
                <a:latin typeface="+mj-lt"/>
              </a:rPr>
              <a:t>database</a:t>
            </a:r>
          </a:p>
          <a:p>
            <a:pPr>
              <a:spcAft>
                <a:spcPts val="1200"/>
              </a:spcAft>
              <a:buClr>
                <a:schemeClr val="tx1"/>
              </a:buClr>
              <a:buSzPct val="90000"/>
              <a:defRPr/>
            </a:pPr>
            <a:r>
              <a:rPr lang="en-US" altLang="en-US" dirty="0">
                <a:latin typeface="+mj-lt"/>
              </a:rPr>
              <a:t>History, scope and content</a:t>
            </a:r>
          </a:p>
          <a:p>
            <a:pPr>
              <a:spcBef>
                <a:spcPts val="1200"/>
              </a:spcBef>
              <a:spcAft>
                <a:spcPts val="1200"/>
              </a:spcAft>
              <a:buClr>
                <a:schemeClr val="tx1"/>
              </a:buClr>
              <a:buSzPct val="90000"/>
              <a:defRPr/>
            </a:pPr>
            <a:endParaRPr lang="en-US" altLang="en-US" b="1" dirty="0">
              <a:latin typeface="+mj-lt"/>
            </a:endParaRPr>
          </a:p>
          <a:p>
            <a:pPr>
              <a:spcBef>
                <a:spcPts val="1200"/>
              </a:spcBef>
              <a:spcAft>
                <a:spcPts val="1200"/>
              </a:spcAft>
              <a:buClr>
                <a:schemeClr val="tx1"/>
              </a:buClr>
              <a:buSzPct val="90000"/>
              <a:defRPr/>
            </a:pPr>
            <a:r>
              <a:rPr lang="en-US" altLang="en-US" b="1" dirty="0">
                <a:latin typeface="+mj-lt"/>
              </a:rPr>
              <a:t>2) Insights from the data</a:t>
            </a:r>
          </a:p>
          <a:p>
            <a:pPr>
              <a:spcBef>
                <a:spcPts val="1200"/>
              </a:spcBef>
              <a:spcAft>
                <a:spcPts val="1200"/>
              </a:spcAft>
              <a:buClr>
                <a:schemeClr val="tx1"/>
              </a:buClr>
              <a:buSzPct val="90000"/>
              <a:defRPr/>
            </a:pPr>
            <a:r>
              <a:rPr lang="en-US" altLang="en-US" dirty="0">
                <a:latin typeface="+mj-lt"/>
              </a:rPr>
              <a:t>Legislation and litigation</a:t>
            </a:r>
          </a:p>
          <a:p>
            <a:pPr>
              <a:spcAft>
                <a:spcPts val="12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DDBE135E-2566-4748-853C-8A3B78F0FB00}" type="slidenum">
              <a:rPr lang="en-GB" smtClean="0"/>
              <a:t>2</a:t>
            </a:fld>
            <a:endParaRPr lang="en-GB" dirty="0"/>
          </a:p>
        </p:txBody>
      </p:sp>
      <p:pic>
        <p:nvPicPr>
          <p:cNvPr id="4" name="Picture 3">
            <a:extLst>
              <a:ext uri="{FF2B5EF4-FFF2-40B4-BE49-F238E27FC236}">
                <a16:creationId xmlns:a16="http://schemas.microsoft.com/office/drawing/2014/main" id="{63C8F761-1D8E-4907-82C4-B1448D48BD76}"/>
              </a:ext>
            </a:extLst>
          </p:cNvPr>
          <p:cNvPicPr>
            <a:picLocks noChangeAspect="1"/>
          </p:cNvPicPr>
          <p:nvPr/>
        </p:nvPicPr>
        <p:blipFill rotWithShape="1">
          <a:blip r:embed="rId3"/>
          <a:srcRect l="32813" t="24655" r="26875" b="6296"/>
          <a:stretch/>
        </p:blipFill>
        <p:spPr>
          <a:xfrm>
            <a:off x="3664277" y="472200"/>
            <a:ext cx="2797768" cy="2695575"/>
          </a:xfrm>
          <a:prstGeom prst="rect">
            <a:avLst/>
          </a:prstGeom>
        </p:spPr>
      </p:pic>
      <p:pic>
        <p:nvPicPr>
          <p:cNvPr id="7" name="Content Placeholder 3" descr="A close up of a map&#10;&#10;Description automatically generated">
            <a:extLst>
              <a:ext uri="{FF2B5EF4-FFF2-40B4-BE49-F238E27FC236}">
                <a16:creationId xmlns:a16="http://schemas.microsoft.com/office/drawing/2014/main" id="{2B4D86D7-2708-4ECF-82AB-1EA1542029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6729882" y="592203"/>
            <a:ext cx="2317766" cy="2831683"/>
          </a:xfrm>
          <a:prstGeom prst="rect">
            <a:avLst/>
          </a:prstGeom>
          <a:noFill/>
        </p:spPr>
      </p:pic>
      <p:pic>
        <p:nvPicPr>
          <p:cNvPr id="1026" name="Picture 2" descr="Environmental and Energy Policy and the Economy: Volume 1 (Volume 1) |  Amazon.com.br">
            <a:extLst>
              <a:ext uri="{FF2B5EF4-FFF2-40B4-BE49-F238E27FC236}">
                <a16:creationId xmlns:a16="http://schemas.microsoft.com/office/drawing/2014/main" id="{711F82B1-E144-4906-8098-439128494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194" y="2008044"/>
            <a:ext cx="1798851" cy="19668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081E88-D0EA-4F58-959B-15517BEC1B0E}"/>
              </a:ext>
            </a:extLst>
          </p:cNvPr>
          <p:cNvSpPr txBox="1"/>
          <p:nvPr/>
        </p:nvSpPr>
        <p:spPr>
          <a:xfrm>
            <a:off x="3984171" y="3974906"/>
            <a:ext cx="3412140" cy="307777"/>
          </a:xfrm>
          <a:prstGeom prst="rect">
            <a:avLst/>
          </a:prstGeom>
          <a:noFill/>
        </p:spPr>
        <p:txBody>
          <a:bodyPr wrap="square">
            <a:spAutoFit/>
          </a:bodyPr>
          <a:lstStyle/>
          <a:p>
            <a:r>
              <a:rPr lang="en-GB" sz="1400" i="1" dirty="0" err="1"/>
              <a:t>Eskander</a:t>
            </a:r>
            <a:r>
              <a:rPr lang="en-GB" sz="1400" i="1" dirty="0"/>
              <a:t>, Fankhauser &amp; Setzer (2020)</a:t>
            </a:r>
          </a:p>
        </p:txBody>
      </p:sp>
      <p:sp>
        <p:nvSpPr>
          <p:cNvPr id="13" name="TextBox 12">
            <a:extLst>
              <a:ext uri="{FF2B5EF4-FFF2-40B4-BE49-F238E27FC236}">
                <a16:creationId xmlns:a16="http://schemas.microsoft.com/office/drawing/2014/main" id="{C4E94F7F-4DFD-40CF-BEB7-8E367080332A}"/>
              </a:ext>
            </a:extLst>
          </p:cNvPr>
          <p:cNvSpPr txBox="1"/>
          <p:nvPr/>
        </p:nvSpPr>
        <p:spPr>
          <a:xfrm>
            <a:off x="6639005" y="3426354"/>
            <a:ext cx="2853766" cy="307777"/>
          </a:xfrm>
          <a:prstGeom prst="rect">
            <a:avLst/>
          </a:prstGeom>
          <a:noFill/>
        </p:spPr>
        <p:txBody>
          <a:bodyPr wrap="square">
            <a:spAutoFit/>
          </a:bodyPr>
          <a:lstStyle/>
          <a:p>
            <a:r>
              <a:rPr lang="en-GB" sz="1400" i="1" dirty="0"/>
              <a:t>Setzer &amp; Byrnes (2020)</a:t>
            </a:r>
          </a:p>
        </p:txBody>
      </p:sp>
    </p:spTree>
    <p:extLst>
      <p:ext uri="{BB962C8B-B14F-4D97-AF65-F5344CB8AC3E}">
        <p14:creationId xmlns:p14="http://schemas.microsoft.com/office/powerpoint/2010/main" val="28115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1938" y="184033"/>
            <a:ext cx="7615970" cy="371567"/>
          </a:xfrm>
        </p:spPr>
        <p:txBody>
          <a:bodyPr/>
          <a:lstStyle/>
          <a:p>
            <a:r>
              <a:rPr lang="en-US" sz="2800" dirty="0"/>
              <a:t>Against governments</a:t>
            </a:r>
            <a:br>
              <a:rPr lang="en-US" sz="2400" b="0" dirty="0"/>
            </a:br>
            <a:br>
              <a:rPr lang="en-US" sz="2400" b="0" dirty="0"/>
            </a:br>
            <a:endParaRPr lang="en-US" sz="1800" dirty="0">
              <a:solidFill>
                <a:schemeClr val="tx1"/>
              </a:solidFill>
            </a:endParaRPr>
          </a:p>
        </p:txBody>
      </p:sp>
      <p:pic>
        <p:nvPicPr>
          <p:cNvPr id="3" name="Picture 2"/>
          <p:cNvPicPr>
            <a:picLocks noChangeAspect="1"/>
          </p:cNvPicPr>
          <p:nvPr/>
        </p:nvPicPr>
        <p:blipFill rotWithShape="1">
          <a:blip r:embed="rId3"/>
          <a:srcRect l="11845" t="16436" r="34326" b="24134"/>
          <a:stretch/>
        </p:blipFill>
        <p:spPr>
          <a:xfrm>
            <a:off x="39148" y="1253875"/>
            <a:ext cx="2649651" cy="1799066"/>
          </a:xfrm>
          <a:prstGeom prst="rect">
            <a:avLst/>
          </a:prstGeom>
        </p:spPr>
      </p:pic>
      <p:pic>
        <p:nvPicPr>
          <p:cNvPr id="2049" name="Picture 1" descr="age6image121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8" y="3160401"/>
            <a:ext cx="2720263" cy="17990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3">
            <a:extLst>
              <a:ext uri="{FF2B5EF4-FFF2-40B4-BE49-F238E27FC236}">
                <a16:creationId xmlns:a16="http://schemas.microsoft.com/office/drawing/2014/main" id="{5C3D9FA6-6DE6-9646-9A45-EAC065DDFC82}"/>
              </a:ext>
            </a:extLst>
          </p:cNvPr>
          <p:cNvPicPr>
            <a:picLocks noChangeAspect="1"/>
          </p:cNvPicPr>
          <p:nvPr/>
        </p:nvPicPr>
        <p:blipFill>
          <a:blip r:embed="rId5"/>
          <a:srcRect t="4460" b="4460"/>
          <a:stretch>
            <a:fillRect/>
          </a:stretch>
        </p:blipFill>
        <p:spPr>
          <a:xfrm>
            <a:off x="2980882" y="1323328"/>
            <a:ext cx="2543752" cy="3143895"/>
          </a:xfrm>
          <a:prstGeom prst="rect">
            <a:avLst/>
          </a:prstGeom>
        </p:spPr>
      </p:pic>
      <p:sp>
        <p:nvSpPr>
          <p:cNvPr id="4" name="TextBox 3">
            <a:extLst>
              <a:ext uri="{FF2B5EF4-FFF2-40B4-BE49-F238E27FC236}">
                <a16:creationId xmlns:a16="http://schemas.microsoft.com/office/drawing/2014/main" id="{017611A8-25FD-EE47-BE57-3FC2885E84ED}"/>
              </a:ext>
            </a:extLst>
          </p:cNvPr>
          <p:cNvSpPr txBox="1"/>
          <p:nvPr/>
        </p:nvSpPr>
        <p:spPr>
          <a:xfrm>
            <a:off x="4726643" y="676277"/>
            <a:ext cx="3124535" cy="369332"/>
          </a:xfrm>
          <a:prstGeom prst="rect">
            <a:avLst/>
          </a:prstGeom>
          <a:noFill/>
        </p:spPr>
        <p:txBody>
          <a:bodyPr wrap="square" rtlCol="0">
            <a:spAutoFit/>
          </a:bodyPr>
          <a:lstStyle/>
          <a:p>
            <a:r>
              <a:rPr lang="en-US" b="1" dirty="0"/>
              <a:t>Post-2015</a:t>
            </a:r>
          </a:p>
        </p:txBody>
      </p:sp>
      <p:pic>
        <p:nvPicPr>
          <p:cNvPr id="12" name="Picture 11">
            <a:extLst>
              <a:ext uri="{FF2B5EF4-FFF2-40B4-BE49-F238E27FC236}">
                <a16:creationId xmlns:a16="http://schemas.microsoft.com/office/drawing/2014/main" id="{C643D046-A7BA-044D-A27C-4F3F59C916FD}"/>
              </a:ext>
            </a:extLst>
          </p:cNvPr>
          <p:cNvPicPr>
            <a:picLocks noChangeAspect="1"/>
          </p:cNvPicPr>
          <p:nvPr/>
        </p:nvPicPr>
        <p:blipFill>
          <a:blip r:embed="rId6"/>
          <a:stretch>
            <a:fillRect/>
          </a:stretch>
        </p:blipFill>
        <p:spPr>
          <a:xfrm>
            <a:off x="4323384" y="2859739"/>
            <a:ext cx="2986665" cy="2332923"/>
          </a:xfrm>
          <a:prstGeom prst="rect">
            <a:avLst/>
          </a:prstGeom>
        </p:spPr>
      </p:pic>
      <p:sp>
        <p:nvSpPr>
          <p:cNvPr id="7" name="TextBox 6">
            <a:extLst>
              <a:ext uri="{FF2B5EF4-FFF2-40B4-BE49-F238E27FC236}">
                <a16:creationId xmlns:a16="http://schemas.microsoft.com/office/drawing/2014/main" id="{20A1018A-06E3-5141-8A8B-9698F2705D79}"/>
              </a:ext>
            </a:extLst>
          </p:cNvPr>
          <p:cNvSpPr txBox="1"/>
          <p:nvPr/>
        </p:nvSpPr>
        <p:spPr>
          <a:xfrm>
            <a:off x="203979" y="646147"/>
            <a:ext cx="2555433" cy="369332"/>
          </a:xfrm>
          <a:prstGeom prst="rect">
            <a:avLst/>
          </a:prstGeom>
          <a:noFill/>
        </p:spPr>
        <p:txBody>
          <a:bodyPr wrap="square" rtlCol="0">
            <a:spAutoFit/>
          </a:bodyPr>
          <a:lstStyle/>
          <a:p>
            <a:r>
              <a:rPr lang="en-US" b="1" dirty="0"/>
              <a:t>Pre-2015</a:t>
            </a:r>
          </a:p>
        </p:txBody>
      </p:sp>
      <p:pic>
        <p:nvPicPr>
          <p:cNvPr id="10" name="Picture 2">
            <a:extLst>
              <a:ext uri="{FF2B5EF4-FFF2-40B4-BE49-F238E27FC236}">
                <a16:creationId xmlns:a16="http://schemas.microsoft.com/office/drawing/2014/main" id="{B750064F-6EE3-C843-81E4-258A4F30EA6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2212" y="1264334"/>
            <a:ext cx="3048706" cy="233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26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0" indent="0">
              <a:buNone/>
            </a:pPr>
            <a:r>
              <a:rPr lang="en-US" sz="2800" dirty="0">
                <a:solidFill>
                  <a:srgbClr val="FF0000"/>
                </a:solidFill>
                <a:latin typeface="+mn-lt"/>
              </a:rPr>
              <a:t>Against corporations</a:t>
            </a:r>
          </a:p>
        </p:txBody>
      </p:sp>
      <p:pic>
        <p:nvPicPr>
          <p:cNvPr id="3" name="Picture 2"/>
          <p:cNvPicPr>
            <a:picLocks noChangeAspect="1"/>
          </p:cNvPicPr>
          <p:nvPr/>
        </p:nvPicPr>
        <p:blipFill rotWithShape="1">
          <a:blip r:embed="rId3"/>
          <a:srcRect l="34218" t="16406" r="35387" b="11368"/>
          <a:stretch/>
        </p:blipFill>
        <p:spPr>
          <a:xfrm>
            <a:off x="107064" y="868218"/>
            <a:ext cx="2378782" cy="4022810"/>
          </a:xfrm>
          <a:prstGeom prst="rect">
            <a:avLst/>
          </a:prstGeom>
        </p:spPr>
      </p:pic>
      <p:sp>
        <p:nvSpPr>
          <p:cNvPr id="4" name="TextBox 3"/>
          <p:cNvSpPr txBox="1"/>
          <p:nvPr/>
        </p:nvSpPr>
        <p:spPr>
          <a:xfrm>
            <a:off x="6742544" y="1450109"/>
            <a:ext cx="1782619" cy="584775"/>
          </a:xfrm>
          <a:prstGeom prst="rect">
            <a:avLst/>
          </a:prstGeom>
          <a:noFill/>
        </p:spPr>
        <p:txBody>
          <a:bodyPr wrap="square" rtlCol="0">
            <a:spAutoFit/>
          </a:bodyPr>
          <a:lstStyle/>
          <a:p>
            <a:pPr lvl="0">
              <a:defRPr/>
            </a:pPr>
            <a:endParaRPr lang="en-US" sz="1400" dirty="0"/>
          </a:p>
          <a:p>
            <a:endParaRPr lang="en-GB" dirty="0"/>
          </a:p>
        </p:txBody>
      </p:sp>
      <p:pic>
        <p:nvPicPr>
          <p:cNvPr id="5" name="Picture 4"/>
          <p:cNvPicPr>
            <a:picLocks noChangeAspect="1"/>
          </p:cNvPicPr>
          <p:nvPr/>
        </p:nvPicPr>
        <p:blipFill>
          <a:blip r:embed="rId4"/>
          <a:stretch>
            <a:fillRect/>
          </a:stretch>
        </p:blipFill>
        <p:spPr>
          <a:xfrm>
            <a:off x="2598763" y="1257958"/>
            <a:ext cx="1942261" cy="1955088"/>
          </a:xfrm>
          <a:prstGeom prst="rect">
            <a:avLst/>
          </a:prstGeom>
        </p:spPr>
      </p:pic>
      <p:sp>
        <p:nvSpPr>
          <p:cNvPr id="16" name="TextBox 15"/>
          <p:cNvSpPr txBox="1"/>
          <p:nvPr/>
        </p:nvSpPr>
        <p:spPr>
          <a:xfrm>
            <a:off x="2856534" y="804966"/>
            <a:ext cx="2365953" cy="369332"/>
          </a:xfrm>
          <a:prstGeom prst="rect">
            <a:avLst/>
          </a:prstGeom>
          <a:noFill/>
        </p:spPr>
        <p:txBody>
          <a:bodyPr wrap="square" rtlCol="0">
            <a:spAutoFit/>
          </a:bodyPr>
          <a:lstStyle/>
          <a:p>
            <a:r>
              <a:rPr lang="en-GB" b="1" dirty="0"/>
              <a:t>Pre-2015</a:t>
            </a:r>
          </a:p>
        </p:txBody>
      </p:sp>
      <p:sp>
        <p:nvSpPr>
          <p:cNvPr id="17" name="TextBox 16"/>
          <p:cNvSpPr txBox="1"/>
          <p:nvPr/>
        </p:nvSpPr>
        <p:spPr>
          <a:xfrm>
            <a:off x="6460837" y="806247"/>
            <a:ext cx="2225963" cy="369332"/>
          </a:xfrm>
          <a:prstGeom prst="rect">
            <a:avLst/>
          </a:prstGeom>
          <a:noFill/>
        </p:spPr>
        <p:txBody>
          <a:bodyPr wrap="square" rtlCol="0">
            <a:spAutoFit/>
          </a:bodyPr>
          <a:lstStyle/>
          <a:p>
            <a:r>
              <a:rPr lang="en-GB" b="1" dirty="0"/>
              <a:t>Post-2015</a:t>
            </a:r>
          </a:p>
        </p:txBody>
      </p:sp>
      <p:pic>
        <p:nvPicPr>
          <p:cNvPr id="9" name="Picture 8">
            <a:extLst>
              <a:ext uri="{FF2B5EF4-FFF2-40B4-BE49-F238E27FC236}">
                <a16:creationId xmlns:a16="http://schemas.microsoft.com/office/drawing/2014/main" id="{67A35AC0-2D68-1645-A556-B99B2A3944CA}"/>
              </a:ext>
            </a:extLst>
          </p:cNvPr>
          <p:cNvPicPr>
            <a:picLocks noChangeAspect="1"/>
          </p:cNvPicPr>
          <p:nvPr/>
        </p:nvPicPr>
        <p:blipFill>
          <a:blip r:embed="rId5"/>
          <a:stretch>
            <a:fillRect/>
          </a:stretch>
        </p:blipFill>
        <p:spPr>
          <a:xfrm>
            <a:off x="5062947" y="1250796"/>
            <a:ext cx="2225963" cy="1962250"/>
          </a:xfrm>
          <a:prstGeom prst="rect">
            <a:avLst/>
          </a:prstGeom>
        </p:spPr>
      </p:pic>
      <p:pic>
        <p:nvPicPr>
          <p:cNvPr id="12" name="Picture 11">
            <a:extLst>
              <a:ext uri="{FF2B5EF4-FFF2-40B4-BE49-F238E27FC236}">
                <a16:creationId xmlns:a16="http://schemas.microsoft.com/office/drawing/2014/main" id="{04A102C0-F929-DC4B-9205-A71AFCBA302B}"/>
              </a:ext>
            </a:extLst>
          </p:cNvPr>
          <p:cNvPicPr>
            <a:picLocks noChangeAspect="1"/>
          </p:cNvPicPr>
          <p:nvPr/>
        </p:nvPicPr>
        <p:blipFill>
          <a:blip r:embed="rId6"/>
          <a:stretch>
            <a:fillRect/>
          </a:stretch>
        </p:blipFill>
        <p:spPr>
          <a:xfrm>
            <a:off x="7401827" y="1240638"/>
            <a:ext cx="1635109" cy="1972408"/>
          </a:xfrm>
          <a:prstGeom prst="rect">
            <a:avLst/>
          </a:prstGeom>
        </p:spPr>
      </p:pic>
      <p:pic>
        <p:nvPicPr>
          <p:cNvPr id="13" name="Picture 12">
            <a:extLst>
              <a:ext uri="{FF2B5EF4-FFF2-40B4-BE49-F238E27FC236}">
                <a16:creationId xmlns:a16="http://schemas.microsoft.com/office/drawing/2014/main" id="{A5746056-2852-034F-9E69-23B64A4B41B2}"/>
              </a:ext>
            </a:extLst>
          </p:cNvPr>
          <p:cNvPicPr>
            <a:picLocks noChangeAspect="1"/>
          </p:cNvPicPr>
          <p:nvPr/>
        </p:nvPicPr>
        <p:blipFill>
          <a:blip r:embed="rId7"/>
          <a:stretch>
            <a:fillRect/>
          </a:stretch>
        </p:blipFill>
        <p:spPr>
          <a:xfrm>
            <a:off x="107064" y="3213046"/>
            <a:ext cx="1342862" cy="1891769"/>
          </a:xfrm>
          <a:prstGeom prst="rect">
            <a:avLst/>
          </a:prstGeom>
        </p:spPr>
      </p:pic>
      <p:pic>
        <p:nvPicPr>
          <p:cNvPr id="6" name="Picture 5">
            <a:extLst>
              <a:ext uri="{FF2B5EF4-FFF2-40B4-BE49-F238E27FC236}">
                <a16:creationId xmlns:a16="http://schemas.microsoft.com/office/drawing/2014/main" id="{9B3D5D17-EBA1-E64A-BB6A-46E791731B0E}"/>
              </a:ext>
            </a:extLst>
          </p:cNvPr>
          <p:cNvPicPr>
            <a:picLocks noChangeAspect="1"/>
          </p:cNvPicPr>
          <p:nvPr/>
        </p:nvPicPr>
        <p:blipFill rotWithShape="1">
          <a:blip r:embed="rId8"/>
          <a:srcRect l="13577" t="39363" r="28988" b="12812"/>
          <a:stretch/>
        </p:blipFill>
        <p:spPr>
          <a:xfrm>
            <a:off x="6742544" y="3278105"/>
            <a:ext cx="2294391" cy="1761787"/>
          </a:xfrm>
          <a:prstGeom prst="rect">
            <a:avLst/>
          </a:prstGeom>
        </p:spPr>
      </p:pic>
      <p:pic>
        <p:nvPicPr>
          <p:cNvPr id="14" name="Picture 13">
            <a:extLst>
              <a:ext uri="{FF2B5EF4-FFF2-40B4-BE49-F238E27FC236}">
                <a16:creationId xmlns:a16="http://schemas.microsoft.com/office/drawing/2014/main" id="{EC47D72D-43DD-EB43-BBA7-B86A4AEC71EE}"/>
              </a:ext>
            </a:extLst>
          </p:cNvPr>
          <p:cNvPicPr>
            <a:picLocks noChangeAspect="1"/>
          </p:cNvPicPr>
          <p:nvPr/>
        </p:nvPicPr>
        <p:blipFill>
          <a:blip r:embed="rId9"/>
          <a:stretch>
            <a:fillRect/>
          </a:stretch>
        </p:blipFill>
        <p:spPr>
          <a:xfrm>
            <a:off x="4721277" y="3296706"/>
            <a:ext cx="1970693" cy="1594322"/>
          </a:xfrm>
          <a:prstGeom prst="rect">
            <a:avLst/>
          </a:prstGeom>
        </p:spPr>
      </p:pic>
    </p:spTree>
    <p:extLst>
      <p:ext uri="{BB962C8B-B14F-4D97-AF65-F5344CB8AC3E}">
        <p14:creationId xmlns:p14="http://schemas.microsoft.com/office/powerpoint/2010/main" val="427671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8" y="184033"/>
            <a:ext cx="8229600" cy="371567"/>
          </a:xfrm>
        </p:spPr>
        <p:txBody>
          <a:bodyPr vert="horz" lIns="0" tIns="0" rIns="0" bIns="0" rtlCol="0" anchor="t" anchorCtr="0">
            <a:normAutofit/>
          </a:bodyPr>
          <a:lstStyle/>
          <a:p>
            <a:r>
              <a:rPr lang="en-US" b="1" kern="1200" spc="-60" baseline="0">
                <a:latin typeface="+mj-lt"/>
                <a:ea typeface="+mj-ea"/>
                <a:cs typeface="+mj-cs"/>
              </a:rPr>
              <a:t>Against major carbon emitters </a:t>
            </a:r>
          </a:p>
        </p:txBody>
      </p:sp>
      <p:sp>
        <p:nvSpPr>
          <p:cNvPr id="6" name="Rectangle 5">
            <a:extLst>
              <a:ext uri="{FF2B5EF4-FFF2-40B4-BE49-F238E27FC236}">
                <a16:creationId xmlns:a16="http://schemas.microsoft.com/office/drawing/2014/main" id="{7FD3FDEE-6321-4042-AB47-766D6BCE90FF}"/>
              </a:ext>
            </a:extLst>
          </p:cNvPr>
          <p:cNvSpPr/>
          <p:nvPr/>
        </p:nvSpPr>
        <p:spPr>
          <a:xfrm>
            <a:off x="457200" y="1255014"/>
            <a:ext cx="2561303" cy="3538728"/>
          </a:xfrm>
          <a:prstGeom prst="rect">
            <a:avLst/>
          </a:prstGeom>
          <a:noFill/>
        </p:spPr>
        <p:txBody>
          <a:bodyPr vert="horz" lIns="0" tIns="0" rIns="0" bIns="0" rtlCol="0">
            <a:normAutofit/>
          </a:bodyPr>
          <a:lstStyle/>
          <a:p>
            <a:pPr>
              <a:spcAft>
                <a:spcPts val="600"/>
              </a:spcAft>
            </a:pPr>
            <a:r>
              <a:rPr lang="en-US" sz="2100" i="1" dirty="0">
                <a:latin typeface="+mj-lt"/>
              </a:rPr>
              <a:t>Numbers of cases against the Carbon Majors, 2005–2020 </a:t>
            </a:r>
          </a:p>
        </p:txBody>
      </p:sp>
      <p:pic>
        <p:nvPicPr>
          <p:cNvPr id="7" name="Picture 6">
            <a:extLst>
              <a:ext uri="{FF2B5EF4-FFF2-40B4-BE49-F238E27FC236}">
                <a16:creationId xmlns:a16="http://schemas.microsoft.com/office/drawing/2014/main" id="{6DDF4051-247E-48C7-9A60-5EFB21BEBD37}"/>
              </a:ext>
            </a:extLst>
          </p:cNvPr>
          <p:cNvPicPr/>
          <p:nvPr/>
        </p:nvPicPr>
        <p:blipFill>
          <a:blip r:embed="rId3"/>
          <a:stretch>
            <a:fillRect/>
          </a:stretch>
        </p:blipFill>
        <p:spPr>
          <a:xfrm>
            <a:off x="3018503" y="702278"/>
            <a:ext cx="5668297" cy="3538728"/>
          </a:xfrm>
          <a:prstGeom prst="rect">
            <a:avLst/>
          </a:prstGeom>
          <a:noFill/>
        </p:spPr>
      </p:pic>
    </p:spTree>
    <p:extLst>
      <p:ext uri="{BB962C8B-B14F-4D97-AF65-F5344CB8AC3E}">
        <p14:creationId xmlns:p14="http://schemas.microsoft.com/office/powerpoint/2010/main" val="785985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2C6F-A1E1-4B0E-BF90-BCCE8D73AA9A}"/>
              </a:ext>
            </a:extLst>
          </p:cNvPr>
          <p:cNvSpPr>
            <a:spLocks noGrp="1"/>
          </p:cNvSpPr>
          <p:nvPr>
            <p:ph type="title"/>
          </p:nvPr>
        </p:nvSpPr>
        <p:spPr>
          <a:xfrm>
            <a:off x="315611" y="170427"/>
            <a:ext cx="6172200" cy="765572"/>
          </a:xfrm>
        </p:spPr>
        <p:txBody>
          <a:bodyPr>
            <a:normAutofit fontScale="90000"/>
          </a:bodyPr>
          <a:lstStyle/>
          <a:p>
            <a:r>
              <a:rPr lang="en-US" dirty="0"/>
              <a:t>Source Attribution Research</a:t>
            </a:r>
            <a:br>
              <a:rPr lang="en-US" dirty="0"/>
            </a:br>
            <a:r>
              <a:rPr lang="en-US" sz="2400" dirty="0"/>
              <a:t>Richard </a:t>
            </a:r>
            <a:r>
              <a:rPr lang="en-US" sz="2400" dirty="0" err="1"/>
              <a:t>Heede</a:t>
            </a:r>
            <a:r>
              <a:rPr lang="en-US" sz="2400" dirty="0"/>
              <a:t>, Carbon Majors Report (2014)</a:t>
            </a:r>
            <a:endParaRPr lang="en-US" dirty="0"/>
          </a:p>
        </p:txBody>
      </p:sp>
      <p:sp>
        <p:nvSpPr>
          <p:cNvPr id="4" name="Slide Number Placeholder 3">
            <a:extLst>
              <a:ext uri="{FF2B5EF4-FFF2-40B4-BE49-F238E27FC236}">
                <a16:creationId xmlns:a16="http://schemas.microsoft.com/office/drawing/2014/main" id="{E0C09796-2B40-40CE-8F91-2F970E0FD890}"/>
              </a:ext>
            </a:extLst>
          </p:cNvPr>
          <p:cNvSpPr>
            <a:spLocks noGrp="1"/>
          </p:cNvSpPr>
          <p:nvPr>
            <p:ph type="sldNum" sz="quarter" idx="12"/>
          </p:nvPr>
        </p:nvSpPr>
        <p:spPr/>
        <p:txBody>
          <a:bodyPr/>
          <a:lstStyle/>
          <a:p>
            <a:fld id="{6A7BEA5D-DB2D-4BE4-A642-A27C4C0D4005}" type="slidenum">
              <a:rPr lang="en-US" smtClean="0"/>
              <a:pPr/>
              <a:t>23</a:t>
            </a:fld>
            <a:endParaRPr lang="en-US"/>
          </a:p>
        </p:txBody>
      </p:sp>
      <p:pic>
        <p:nvPicPr>
          <p:cNvPr id="6" name="Picture 5">
            <a:extLst>
              <a:ext uri="{FF2B5EF4-FFF2-40B4-BE49-F238E27FC236}">
                <a16:creationId xmlns:a16="http://schemas.microsoft.com/office/drawing/2014/main" id="{A42ACB8A-2ABC-437F-A212-5CCA84289034}"/>
              </a:ext>
            </a:extLst>
          </p:cNvPr>
          <p:cNvPicPr>
            <a:picLocks noChangeAspect="1"/>
          </p:cNvPicPr>
          <p:nvPr/>
        </p:nvPicPr>
        <p:blipFill>
          <a:blip r:embed="rId2"/>
          <a:stretch>
            <a:fillRect/>
          </a:stretch>
        </p:blipFill>
        <p:spPr>
          <a:xfrm>
            <a:off x="105678" y="1409776"/>
            <a:ext cx="3831621" cy="3527746"/>
          </a:xfrm>
          <a:prstGeom prst="rect">
            <a:avLst/>
          </a:prstGeom>
        </p:spPr>
      </p:pic>
      <p:pic>
        <p:nvPicPr>
          <p:cNvPr id="5" name="Picture 4">
            <a:extLst>
              <a:ext uri="{FF2B5EF4-FFF2-40B4-BE49-F238E27FC236}">
                <a16:creationId xmlns:a16="http://schemas.microsoft.com/office/drawing/2014/main" id="{A093FDFC-4B40-C245-A145-2126453240FB}"/>
              </a:ext>
            </a:extLst>
          </p:cNvPr>
          <p:cNvPicPr>
            <a:picLocks noChangeAspect="1"/>
          </p:cNvPicPr>
          <p:nvPr/>
        </p:nvPicPr>
        <p:blipFill>
          <a:blip r:embed="rId3"/>
          <a:stretch>
            <a:fillRect/>
          </a:stretch>
        </p:blipFill>
        <p:spPr>
          <a:xfrm>
            <a:off x="3937300" y="997645"/>
            <a:ext cx="5101022" cy="4001523"/>
          </a:xfrm>
          <a:prstGeom prst="rect">
            <a:avLst/>
          </a:prstGeom>
        </p:spPr>
      </p:pic>
    </p:spTree>
    <p:extLst>
      <p:ext uri="{BB962C8B-B14F-4D97-AF65-F5344CB8AC3E}">
        <p14:creationId xmlns:p14="http://schemas.microsoft.com/office/powerpoint/2010/main" val="1184727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05" y="205978"/>
            <a:ext cx="8645237" cy="708422"/>
          </a:xfrm>
          <a:solidFill>
            <a:schemeClr val="tx1"/>
          </a:solidFill>
        </p:spPr>
        <p:style>
          <a:lnRef idx="2">
            <a:schemeClr val="dk1"/>
          </a:lnRef>
          <a:fillRef idx="1">
            <a:schemeClr val="lt1"/>
          </a:fillRef>
          <a:effectRef idx="0">
            <a:schemeClr val="dk1"/>
          </a:effectRef>
          <a:fontRef idx="minor">
            <a:schemeClr val="dk1"/>
          </a:fontRef>
        </p:style>
        <p:txBody>
          <a:bodyPr>
            <a:normAutofit/>
          </a:bodyPr>
          <a:lstStyle/>
          <a:p>
            <a:r>
              <a:rPr lang="en-US" sz="2100" dirty="0">
                <a:solidFill>
                  <a:schemeClr val="tx2">
                    <a:lumMod val="60000"/>
                    <a:lumOff val="40000"/>
                  </a:schemeClr>
                </a:solidFill>
              </a:rPr>
              <a:t>CLIMATE-RELATED IMPACTS RAISED IN COMPLAINTS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21329038"/>
              </p:ext>
            </p:extLst>
          </p:nvPr>
        </p:nvGraphicFramePr>
        <p:xfrm>
          <a:off x="266006" y="1028701"/>
          <a:ext cx="8645238" cy="3771900"/>
        </p:xfrm>
        <a:graphic>
          <a:graphicData uri="http://schemas.openxmlformats.org/drawingml/2006/table">
            <a:tbl>
              <a:tblPr firstRow="1" bandRow="1">
                <a:tableStyleId>{5C22544A-7EE6-4342-B048-85BDC9FD1C3A}</a:tableStyleId>
              </a:tblPr>
              <a:tblGrid>
                <a:gridCol w="2321407">
                  <a:extLst>
                    <a:ext uri="{9D8B030D-6E8A-4147-A177-3AD203B41FA5}">
                      <a16:colId xmlns:a16="http://schemas.microsoft.com/office/drawing/2014/main" val="20000"/>
                    </a:ext>
                  </a:extLst>
                </a:gridCol>
                <a:gridCol w="1600970">
                  <a:extLst>
                    <a:ext uri="{9D8B030D-6E8A-4147-A177-3AD203B41FA5}">
                      <a16:colId xmlns:a16="http://schemas.microsoft.com/office/drawing/2014/main" val="20001"/>
                    </a:ext>
                  </a:extLst>
                </a:gridCol>
                <a:gridCol w="1921164">
                  <a:extLst>
                    <a:ext uri="{9D8B030D-6E8A-4147-A177-3AD203B41FA5}">
                      <a16:colId xmlns:a16="http://schemas.microsoft.com/office/drawing/2014/main" val="20002"/>
                    </a:ext>
                  </a:extLst>
                </a:gridCol>
                <a:gridCol w="1681018">
                  <a:extLst>
                    <a:ext uri="{9D8B030D-6E8A-4147-A177-3AD203B41FA5}">
                      <a16:colId xmlns:a16="http://schemas.microsoft.com/office/drawing/2014/main" val="20003"/>
                    </a:ext>
                  </a:extLst>
                </a:gridCol>
                <a:gridCol w="1120679">
                  <a:extLst>
                    <a:ext uri="{9D8B030D-6E8A-4147-A177-3AD203B41FA5}">
                      <a16:colId xmlns:a16="http://schemas.microsoft.com/office/drawing/2014/main" val="20004"/>
                    </a:ext>
                  </a:extLst>
                </a:gridCol>
              </a:tblGrid>
              <a:tr h="489082">
                <a:tc>
                  <a:txBody>
                    <a:bodyPr/>
                    <a:lstStyle/>
                    <a:p>
                      <a:endParaRPr lang="en-US" sz="1400" dirty="0"/>
                    </a:p>
                  </a:txBody>
                  <a:tcPr marL="68580" marR="68580" marT="34290" marB="34290"/>
                </a:tc>
                <a:tc>
                  <a:txBody>
                    <a:bodyPr/>
                    <a:lstStyle/>
                    <a:p>
                      <a:r>
                        <a:rPr lang="en-US" sz="1400" dirty="0"/>
                        <a:t>Sea</a:t>
                      </a:r>
                      <a:r>
                        <a:rPr lang="en-US" sz="1400" baseline="0" dirty="0"/>
                        <a:t> level rise</a:t>
                      </a:r>
                      <a:endParaRPr lang="en-US" sz="1400" dirty="0"/>
                    </a:p>
                  </a:txBody>
                  <a:tcPr marL="68580" marR="68580" marT="34290" marB="34290"/>
                </a:tc>
                <a:tc>
                  <a:txBody>
                    <a:bodyPr/>
                    <a:lstStyle/>
                    <a:p>
                      <a:r>
                        <a:rPr lang="en-US" sz="1400" dirty="0"/>
                        <a:t>Hydrologic</a:t>
                      </a:r>
                      <a:r>
                        <a:rPr lang="en-US" sz="1400" baseline="0" dirty="0"/>
                        <a:t> Cycle</a:t>
                      </a:r>
                      <a:endParaRPr lang="en-US" sz="1400" dirty="0"/>
                    </a:p>
                  </a:txBody>
                  <a:tcPr marL="68580" marR="68580" marT="34290" marB="34290"/>
                </a:tc>
                <a:tc>
                  <a:txBody>
                    <a:bodyPr/>
                    <a:lstStyle/>
                    <a:p>
                      <a:r>
                        <a:rPr lang="en-US" sz="1400" dirty="0"/>
                        <a:t>Public Health</a:t>
                      </a:r>
                    </a:p>
                  </a:txBody>
                  <a:tcPr marL="68580" marR="68580" marT="34290" marB="34290"/>
                </a:tc>
                <a:tc>
                  <a:txBody>
                    <a:bodyPr/>
                    <a:lstStyle/>
                    <a:p>
                      <a:r>
                        <a:rPr lang="en-US" sz="1400" dirty="0"/>
                        <a:t>Other</a:t>
                      </a:r>
                    </a:p>
                  </a:txBody>
                  <a:tcPr marL="68580" marR="68580" marT="34290" marB="34290"/>
                </a:tc>
                <a:extLst>
                  <a:ext uri="{0D108BD9-81ED-4DB2-BD59-A6C34878D82A}">
                    <a16:rowId xmlns:a16="http://schemas.microsoft.com/office/drawing/2014/main" val="10000"/>
                  </a:ext>
                </a:extLst>
              </a:tr>
              <a:tr h="529826">
                <a:tc>
                  <a:txBody>
                    <a:bodyPr/>
                    <a:lstStyle/>
                    <a:p>
                      <a:r>
                        <a:rPr lang="en-US" sz="1200" b="1" dirty="0"/>
                        <a:t>San Mateo, Marin, Imperial Beach</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529826">
                <a:tc>
                  <a:txBody>
                    <a:bodyPr/>
                    <a:lstStyle/>
                    <a:p>
                      <a:r>
                        <a:rPr lang="en-US" sz="1200" b="1" dirty="0"/>
                        <a:t>San Francisco, Oakland</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529826">
                <a:tc>
                  <a:txBody>
                    <a:bodyPr/>
                    <a:lstStyle/>
                    <a:p>
                      <a:r>
                        <a:rPr lang="en-US" sz="1200" b="1" dirty="0"/>
                        <a:t>Santa</a:t>
                      </a:r>
                      <a:r>
                        <a:rPr lang="en-US" sz="1200" b="1" baseline="0" dirty="0"/>
                        <a:t> Cruzes, Richmond (CA)</a:t>
                      </a:r>
                      <a:endParaRPr lang="en-US" sz="1200" b="1"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extLst>
                  <a:ext uri="{0D108BD9-81ED-4DB2-BD59-A6C34878D82A}">
                    <a16:rowId xmlns:a16="http://schemas.microsoft.com/office/drawing/2014/main" val="10003"/>
                  </a:ext>
                </a:extLst>
              </a:tr>
              <a:tr h="338668">
                <a:tc>
                  <a:txBody>
                    <a:bodyPr/>
                    <a:lstStyle/>
                    <a:p>
                      <a:r>
                        <a:rPr lang="en-US" sz="1200" b="1" dirty="0"/>
                        <a:t>New York City</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dirty="0"/>
                    </a:p>
                  </a:txBody>
                  <a:tcPr marL="68580" marR="68580" marT="34290" marB="34290"/>
                </a:tc>
                <a:tc>
                  <a:txBody>
                    <a:bodyPr/>
                    <a:lstStyle/>
                    <a:p>
                      <a:pPr algn="ctr"/>
                      <a:endParaRPr lang="en-US" sz="1400"/>
                    </a:p>
                  </a:txBody>
                  <a:tcPr marL="68580" marR="68580" marT="34290" marB="34290"/>
                </a:tc>
                <a:extLst>
                  <a:ext uri="{0D108BD9-81ED-4DB2-BD59-A6C34878D82A}">
                    <a16:rowId xmlns:a16="http://schemas.microsoft.com/office/drawing/2014/main" val="10004"/>
                  </a:ext>
                </a:extLst>
              </a:tr>
              <a:tr h="338668">
                <a:tc>
                  <a:txBody>
                    <a:bodyPr/>
                    <a:lstStyle/>
                    <a:p>
                      <a:r>
                        <a:rPr lang="en-US" sz="1200" b="1" dirty="0"/>
                        <a:t>Colorado</a:t>
                      </a:r>
                    </a:p>
                  </a:txBody>
                  <a:tcPr marL="68580" marR="68580" marT="34290" marB="34290"/>
                </a:tc>
                <a:tc>
                  <a:txBody>
                    <a:bodyPr/>
                    <a:lstStyle/>
                    <a:p>
                      <a:pPr algn="ctr"/>
                      <a:endParaRPr lang="en-US" sz="1400"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extLst>
                  <a:ext uri="{0D108BD9-81ED-4DB2-BD59-A6C34878D82A}">
                    <a16:rowId xmlns:a16="http://schemas.microsoft.com/office/drawing/2014/main" val="10005"/>
                  </a:ext>
                </a:extLst>
              </a:tr>
              <a:tr h="338668">
                <a:tc>
                  <a:txBody>
                    <a:bodyPr/>
                    <a:lstStyle/>
                    <a:p>
                      <a:r>
                        <a:rPr lang="en-US" sz="1200" b="1" dirty="0"/>
                        <a:t>King County</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extLst>
                  <a:ext uri="{0D108BD9-81ED-4DB2-BD59-A6C34878D82A}">
                    <a16:rowId xmlns:a16="http://schemas.microsoft.com/office/drawing/2014/main" val="10006"/>
                  </a:ext>
                </a:extLst>
              </a:tr>
              <a:tr h="338668">
                <a:tc>
                  <a:txBody>
                    <a:bodyPr/>
                    <a:lstStyle/>
                    <a:p>
                      <a:r>
                        <a:rPr lang="en-US" sz="1200" b="1" dirty="0"/>
                        <a:t>Rhode</a:t>
                      </a:r>
                      <a:r>
                        <a:rPr lang="en-US" sz="1200" b="1" baseline="0" dirty="0"/>
                        <a:t> Island</a:t>
                      </a:r>
                      <a:endParaRPr lang="en-US" sz="1200" b="1"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338668">
                <a:tc>
                  <a:txBody>
                    <a:bodyPr/>
                    <a:lstStyle/>
                    <a:p>
                      <a:r>
                        <a:rPr lang="en-US" sz="1200" b="1" dirty="0"/>
                        <a:t>Baltimore</a:t>
                      </a:r>
                      <a:r>
                        <a:rPr lang="en-US" sz="1200" b="1" baseline="0" dirty="0"/>
                        <a:t> </a:t>
                      </a:r>
                      <a:endParaRPr lang="en-US" sz="1200" b="1"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endParaRPr lang="en-US" sz="14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1515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962D-1339-4323-852F-737F16831E34}"/>
              </a:ext>
            </a:extLst>
          </p:cNvPr>
          <p:cNvSpPr>
            <a:spLocks noGrp="1"/>
          </p:cNvSpPr>
          <p:nvPr>
            <p:ph type="title"/>
          </p:nvPr>
        </p:nvSpPr>
        <p:spPr/>
        <p:txBody>
          <a:bodyPr/>
          <a:lstStyle/>
          <a:p>
            <a:r>
              <a:rPr lang="en-US" b="1" dirty="0"/>
              <a:t>New Wave of U.S. Litigation</a:t>
            </a:r>
          </a:p>
        </p:txBody>
      </p:sp>
      <p:sp>
        <p:nvSpPr>
          <p:cNvPr id="3" name="Content Placeholder 2">
            <a:extLst>
              <a:ext uri="{FF2B5EF4-FFF2-40B4-BE49-F238E27FC236}">
                <a16:creationId xmlns:a16="http://schemas.microsoft.com/office/drawing/2014/main" id="{E37B6A60-148E-4168-B45B-246A04924824}"/>
              </a:ext>
            </a:extLst>
          </p:cNvPr>
          <p:cNvSpPr>
            <a:spLocks noGrp="1"/>
          </p:cNvSpPr>
          <p:nvPr>
            <p:ph idx="1"/>
          </p:nvPr>
        </p:nvSpPr>
        <p:spPr>
          <a:xfrm>
            <a:off x="505610" y="860612"/>
            <a:ext cx="7023904" cy="4009043"/>
          </a:xfrm>
        </p:spPr>
        <p:txBody>
          <a:bodyPr/>
          <a:lstStyle/>
          <a:p>
            <a:pPr marL="0" indent="0">
              <a:buNone/>
            </a:pPr>
            <a:r>
              <a:rPr lang="en-US" sz="1650" b="0" dirty="0"/>
              <a:t>Quantifying “responsibility” for climate change</a:t>
            </a:r>
          </a:p>
          <a:p>
            <a:r>
              <a:rPr lang="en-US" sz="1500" b="0" dirty="0"/>
              <a:t>Contribution to emissions impact – e.g., share of emissions generated from fossil fuels produced by defendant company</a:t>
            </a:r>
          </a:p>
          <a:p>
            <a:pPr>
              <a:spcAft>
                <a:spcPts val="900"/>
              </a:spcAft>
            </a:pPr>
            <a:r>
              <a:rPr lang="en-US" sz="1500" b="0" dirty="0"/>
              <a:t>Where do we impose “responsibility” in the fossil fuel supply chain? On fossil fuel producers? Power plant owners? Energy consumers?</a:t>
            </a:r>
          </a:p>
          <a:p>
            <a:pPr marL="0" indent="0">
              <a:buNone/>
            </a:pPr>
            <a:endParaRPr lang="en-US" sz="1650" b="0" dirty="0"/>
          </a:p>
          <a:p>
            <a:pPr marL="0" indent="0">
              <a:buNone/>
            </a:pPr>
            <a:r>
              <a:rPr lang="en-US" sz="1650" b="0" dirty="0"/>
              <a:t>Plaintiffs go beyond emissions attribution in seeking to establish responsibility and wrongful conduct, alleging that the defendant companies are:</a:t>
            </a:r>
          </a:p>
          <a:p>
            <a:r>
              <a:rPr lang="en-US" sz="1500" b="0" dirty="0"/>
              <a:t>Profiting from activities that contribute to climate change</a:t>
            </a:r>
          </a:p>
          <a:p>
            <a:r>
              <a:rPr lang="en-US" sz="1500" b="0" dirty="0"/>
              <a:t>Intentional obfuscation of climate science</a:t>
            </a:r>
          </a:p>
          <a:p>
            <a:r>
              <a:rPr lang="en-US" sz="1500" b="0" dirty="0"/>
              <a:t>Lobbying to prevent action on climate change</a:t>
            </a:r>
          </a:p>
          <a:p>
            <a:pPr marL="3429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664598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962D-1339-4323-852F-737F16831E34}"/>
              </a:ext>
            </a:extLst>
          </p:cNvPr>
          <p:cNvSpPr>
            <a:spLocks noGrp="1"/>
          </p:cNvSpPr>
          <p:nvPr>
            <p:ph type="title"/>
          </p:nvPr>
        </p:nvSpPr>
        <p:spPr/>
        <p:txBody>
          <a:bodyPr>
            <a:normAutofit fontScale="90000"/>
          </a:bodyPr>
          <a:lstStyle/>
          <a:p>
            <a:r>
              <a:rPr lang="en-US" sz="3000" dirty="0"/>
              <a:t>Litigation against Energy Companies Outside US</a:t>
            </a:r>
          </a:p>
        </p:txBody>
      </p:sp>
      <p:sp>
        <p:nvSpPr>
          <p:cNvPr id="3" name="Content Placeholder 2">
            <a:extLst>
              <a:ext uri="{FF2B5EF4-FFF2-40B4-BE49-F238E27FC236}">
                <a16:creationId xmlns:a16="http://schemas.microsoft.com/office/drawing/2014/main" id="{E37B6A60-148E-4168-B45B-246A04924824}"/>
              </a:ext>
            </a:extLst>
          </p:cNvPr>
          <p:cNvSpPr>
            <a:spLocks noGrp="1"/>
          </p:cNvSpPr>
          <p:nvPr>
            <p:ph idx="1"/>
          </p:nvPr>
        </p:nvSpPr>
        <p:spPr>
          <a:xfrm>
            <a:off x="420389" y="797456"/>
            <a:ext cx="5915025" cy="3548588"/>
          </a:xfrm>
        </p:spPr>
        <p:txBody>
          <a:bodyPr>
            <a:normAutofit/>
          </a:bodyPr>
          <a:lstStyle/>
          <a:p>
            <a:pPr marL="0" indent="0">
              <a:buNone/>
            </a:pPr>
            <a:r>
              <a:rPr lang="en-US" sz="2400" b="0" dirty="0"/>
              <a:t>Cases seeking Damages</a:t>
            </a:r>
          </a:p>
          <a:p>
            <a:r>
              <a:rPr lang="en-US" b="0" dirty="0" err="1"/>
              <a:t>Lliwuya</a:t>
            </a:r>
            <a:r>
              <a:rPr lang="en-US" b="0" dirty="0"/>
              <a:t> v. </a:t>
            </a:r>
            <a:r>
              <a:rPr lang="en-US" b="0" dirty="0" err="1"/>
              <a:t>RwE</a:t>
            </a:r>
            <a:r>
              <a:rPr lang="en-US" b="0" dirty="0"/>
              <a:t> (Germany)</a:t>
            </a:r>
          </a:p>
          <a:p>
            <a:pPr marL="0" indent="0">
              <a:spcAft>
                <a:spcPts val="900"/>
              </a:spcAft>
              <a:buNone/>
            </a:pPr>
            <a:endParaRPr lang="en-US" b="0" dirty="0"/>
          </a:p>
          <a:p>
            <a:pPr marL="0" indent="0">
              <a:spcAft>
                <a:spcPts val="900"/>
              </a:spcAft>
              <a:buNone/>
            </a:pPr>
            <a:r>
              <a:rPr lang="en-US" sz="2400" b="0" dirty="0"/>
              <a:t>Cases seeking Transformation to a 1.5 Pathway </a:t>
            </a:r>
          </a:p>
          <a:p>
            <a:r>
              <a:rPr lang="en-US" b="0" dirty="0"/>
              <a:t>Notre Affaires a </a:t>
            </a:r>
            <a:r>
              <a:rPr lang="en-US" b="0" dirty="0" err="1"/>
              <a:t>Tous</a:t>
            </a:r>
            <a:r>
              <a:rPr lang="en-US" b="0" dirty="0"/>
              <a:t> v. Total (France)</a:t>
            </a:r>
          </a:p>
          <a:p>
            <a:r>
              <a:rPr lang="en-US" b="0" dirty="0"/>
              <a:t>Milieudefensie et al. v. Royal Dutch Shell plc. (Netherlands)</a:t>
            </a:r>
          </a:p>
          <a:p>
            <a:endParaRPr lang="en-US" dirty="0"/>
          </a:p>
          <a:p>
            <a:pPr marL="342900" lvl="1" indent="0">
              <a:buNone/>
            </a:pPr>
            <a:endParaRPr lang="en-US" sz="2100" dirty="0"/>
          </a:p>
          <a:p>
            <a:pPr lvl="1"/>
            <a:endParaRPr lang="en-US" sz="2100" dirty="0"/>
          </a:p>
          <a:p>
            <a:pPr lvl="1"/>
            <a:endParaRPr lang="en-US" sz="2100" dirty="0"/>
          </a:p>
        </p:txBody>
      </p:sp>
      <p:pic>
        <p:nvPicPr>
          <p:cNvPr id="5" name="Picture 4">
            <a:extLst>
              <a:ext uri="{FF2B5EF4-FFF2-40B4-BE49-F238E27FC236}">
                <a16:creationId xmlns:a16="http://schemas.microsoft.com/office/drawing/2014/main" id="{066221D6-6B52-3B4C-9D05-5203810F6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500" y="3234009"/>
            <a:ext cx="1419225" cy="1171575"/>
          </a:xfrm>
          <a:prstGeom prst="rect">
            <a:avLst/>
          </a:prstGeom>
        </p:spPr>
      </p:pic>
      <p:pic>
        <p:nvPicPr>
          <p:cNvPr id="7" name="Picture 6">
            <a:extLst>
              <a:ext uri="{FF2B5EF4-FFF2-40B4-BE49-F238E27FC236}">
                <a16:creationId xmlns:a16="http://schemas.microsoft.com/office/drawing/2014/main" id="{719DDF5F-D7A3-3E46-917A-942E13720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89" y="3351607"/>
            <a:ext cx="4234757" cy="936381"/>
          </a:xfrm>
          <a:prstGeom prst="rect">
            <a:avLst/>
          </a:prstGeom>
        </p:spPr>
      </p:pic>
      <p:pic>
        <p:nvPicPr>
          <p:cNvPr id="9" name="Picture 8">
            <a:extLst>
              <a:ext uri="{FF2B5EF4-FFF2-40B4-BE49-F238E27FC236}">
                <a16:creationId xmlns:a16="http://schemas.microsoft.com/office/drawing/2014/main" id="{B0C12A33-D7B7-E44D-8878-52463E2B1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872" y="1041943"/>
            <a:ext cx="2348666" cy="1841106"/>
          </a:xfrm>
          <a:prstGeom prst="rect">
            <a:avLst/>
          </a:prstGeom>
        </p:spPr>
      </p:pic>
    </p:spTree>
    <p:extLst>
      <p:ext uri="{BB962C8B-B14F-4D97-AF65-F5344CB8AC3E}">
        <p14:creationId xmlns:p14="http://schemas.microsoft.com/office/powerpoint/2010/main" val="2316684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1E84AC-94BB-434B-BD22-1AE53BAFB297}"/>
              </a:ext>
            </a:extLst>
          </p:cNvPr>
          <p:cNvSpPr txBox="1">
            <a:spLocks/>
          </p:cNvSpPr>
          <p:nvPr/>
        </p:nvSpPr>
        <p:spPr>
          <a:xfrm>
            <a:off x="442127" y="134942"/>
            <a:ext cx="7405576" cy="944628"/>
          </a:xfrm>
          <a:prstGeom prst="rect">
            <a:avLst/>
          </a:prstGeom>
        </p:spPr>
        <p:txBody>
          <a:bodyPr vert="horz" lIns="0" tIns="0" rIns="0" bIns="0" rtlCol="0" anchor="t" anchorCtr="0">
            <a:noAutofit/>
          </a:bodyPr>
          <a:lstStyle>
            <a:lvl1pPr algn="l" defTabSz="914400" rtl="0" eaLnBrk="1" latinLnBrk="0" hangingPunct="1">
              <a:spcBef>
                <a:spcPct val="0"/>
              </a:spcBef>
              <a:buNone/>
              <a:defRPr sz="2200" b="1" kern="1200" spc="-60" baseline="0">
                <a:solidFill>
                  <a:schemeClr val="tx2"/>
                </a:solidFill>
                <a:latin typeface="+mj-lt"/>
                <a:ea typeface="+mj-ea"/>
                <a:cs typeface="+mj-cs"/>
              </a:defRPr>
            </a:lvl1pPr>
          </a:lstStyle>
          <a:p>
            <a:r>
              <a:rPr lang="en-US" sz="2800" dirty="0"/>
              <a:t>Corporate Disclosure-Related </a:t>
            </a:r>
            <a:br>
              <a:rPr lang="en-US" sz="2800" dirty="0"/>
            </a:br>
            <a:r>
              <a:rPr lang="en-US" sz="2800" dirty="0"/>
              <a:t>Litigation Risk</a:t>
            </a:r>
            <a:endParaRPr lang="en-US" sz="2800" i="1" dirty="0"/>
          </a:p>
        </p:txBody>
      </p:sp>
      <p:sp>
        <p:nvSpPr>
          <p:cNvPr id="4" name="Rectangle 3">
            <a:extLst>
              <a:ext uri="{FF2B5EF4-FFF2-40B4-BE49-F238E27FC236}">
                <a16:creationId xmlns:a16="http://schemas.microsoft.com/office/drawing/2014/main" id="{3B78820F-F065-FA4F-A3B4-A8996DFD69B2}"/>
              </a:ext>
            </a:extLst>
          </p:cNvPr>
          <p:cNvSpPr/>
          <p:nvPr/>
        </p:nvSpPr>
        <p:spPr>
          <a:xfrm>
            <a:off x="442127" y="1079570"/>
            <a:ext cx="7887957" cy="4524315"/>
          </a:xfrm>
          <a:prstGeom prst="rect">
            <a:avLst/>
          </a:prstGeom>
        </p:spPr>
        <p:txBody>
          <a:bodyPr wrap="square">
            <a:spAutoFit/>
          </a:bodyPr>
          <a:lstStyle/>
          <a:p>
            <a:pPr marL="457200" lvl="0" indent="0">
              <a:buNone/>
            </a:pPr>
            <a:r>
              <a:rPr lang="en-US" u="sng" dirty="0"/>
              <a:t> </a:t>
            </a:r>
            <a:endParaRPr lang="en-US" dirty="0"/>
          </a:p>
          <a:p>
            <a:r>
              <a:rPr lang="en-US" dirty="0"/>
              <a:t>People of the State of New York v. ExxonMobil (NY)</a:t>
            </a:r>
          </a:p>
          <a:p>
            <a:endParaRPr lang="en-US" dirty="0"/>
          </a:p>
          <a:p>
            <a:r>
              <a:rPr lang="en-US" dirty="0"/>
              <a:t>Commonwealth of Massachusetts v. ExxonMobil (MA)</a:t>
            </a:r>
          </a:p>
          <a:p>
            <a:endParaRPr lang="en-US" dirty="0"/>
          </a:p>
          <a:p>
            <a:r>
              <a:rPr lang="en-US" dirty="0"/>
              <a:t>Ramirez v. ExxonMobil (TX)</a:t>
            </a:r>
          </a:p>
          <a:p>
            <a:endParaRPr lang="en-US" dirty="0"/>
          </a:p>
          <a:p>
            <a:r>
              <a:rPr lang="en-US" dirty="0"/>
              <a:t>Abrahams v. Commonwealth Bank of Australia (AUS)</a:t>
            </a:r>
          </a:p>
          <a:p>
            <a:endParaRPr lang="en-US" dirty="0"/>
          </a:p>
          <a:p>
            <a:r>
              <a:rPr lang="en-US" dirty="0" err="1"/>
              <a:t>ClientEarth</a:t>
            </a:r>
            <a:r>
              <a:rPr lang="en-US" dirty="0"/>
              <a:t> v. </a:t>
            </a:r>
            <a:r>
              <a:rPr lang="en-US" dirty="0" err="1"/>
              <a:t>Enea</a:t>
            </a:r>
            <a:r>
              <a:rPr lang="en-US" dirty="0"/>
              <a:t> (Poland) </a:t>
            </a:r>
          </a:p>
          <a:p>
            <a:endParaRPr lang="en-US" dirty="0"/>
          </a:p>
          <a:p>
            <a:r>
              <a:rPr lang="en-US" dirty="0"/>
              <a:t>Complaint against BP, violations of the OECD Guidelines (UK)</a:t>
            </a:r>
          </a:p>
          <a:p>
            <a:br>
              <a:rPr lang="en-US" dirty="0"/>
            </a:br>
            <a:endParaRPr lang="en-US" dirty="0"/>
          </a:p>
          <a:p>
            <a:endParaRPr lang="en-US" dirty="0"/>
          </a:p>
          <a:p>
            <a:endParaRPr lang="en-US" dirty="0"/>
          </a:p>
        </p:txBody>
      </p:sp>
    </p:spTree>
    <p:extLst>
      <p:ext uri="{BB962C8B-B14F-4D97-AF65-F5344CB8AC3E}">
        <p14:creationId xmlns:p14="http://schemas.microsoft.com/office/powerpoint/2010/main" val="366343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Climate litigation in the Global South</a:t>
            </a:r>
            <a:endParaRPr lang="en-US" dirty="0"/>
          </a:p>
        </p:txBody>
      </p:sp>
      <p:sp>
        <p:nvSpPr>
          <p:cNvPr id="5" name="Rectangle 4"/>
          <p:cNvSpPr/>
          <p:nvPr/>
        </p:nvSpPr>
        <p:spPr>
          <a:xfrm>
            <a:off x="261938" y="766935"/>
            <a:ext cx="8229600" cy="646331"/>
          </a:xfrm>
          <a:prstGeom prst="rect">
            <a:avLst/>
          </a:prstGeom>
        </p:spPr>
        <p:txBody>
          <a:bodyPr wrap="square">
            <a:spAutoFit/>
          </a:bodyPr>
          <a:lstStyle/>
          <a:p>
            <a:r>
              <a:rPr lang="en-GB" b="1" dirty="0">
                <a:solidFill>
                  <a:srgbClr val="292929"/>
                </a:solidFill>
              </a:rPr>
              <a:t>Poor enforcement of existing legislation, rights-based, linked with other environmental problems</a:t>
            </a:r>
          </a:p>
        </p:txBody>
      </p:sp>
      <p:sp>
        <p:nvSpPr>
          <p:cNvPr id="7" name="TextBox 6"/>
          <p:cNvSpPr txBox="1"/>
          <p:nvPr/>
        </p:nvSpPr>
        <p:spPr>
          <a:xfrm>
            <a:off x="2954510" y="3745098"/>
            <a:ext cx="3037022" cy="1015663"/>
          </a:xfrm>
          <a:prstGeom prst="rect">
            <a:avLst/>
          </a:prstGeom>
          <a:noFill/>
        </p:spPr>
        <p:txBody>
          <a:bodyPr wrap="square" rtlCol="0">
            <a:spAutoFit/>
          </a:bodyPr>
          <a:lstStyle/>
          <a:p>
            <a:r>
              <a:rPr lang="en-US" sz="1400" i="1" dirty="0" err="1"/>
              <a:t>Earthlife</a:t>
            </a:r>
            <a:r>
              <a:rPr lang="en-US" sz="1400" i="1" dirty="0"/>
              <a:t> Africa Johannesburg v Minister of Environmental Affairs &amp; Others)</a:t>
            </a:r>
          </a:p>
          <a:p>
            <a:endParaRPr lang="en-US" dirty="0"/>
          </a:p>
        </p:txBody>
      </p:sp>
      <p:sp>
        <p:nvSpPr>
          <p:cNvPr id="9" name="Rectangle 8"/>
          <p:cNvSpPr/>
          <p:nvPr/>
        </p:nvSpPr>
        <p:spPr>
          <a:xfrm>
            <a:off x="152400" y="3853345"/>
            <a:ext cx="2125851" cy="523220"/>
          </a:xfrm>
          <a:prstGeom prst="rect">
            <a:avLst/>
          </a:prstGeom>
        </p:spPr>
        <p:txBody>
          <a:bodyPr wrap="square">
            <a:spAutoFit/>
          </a:bodyPr>
          <a:lstStyle/>
          <a:p>
            <a:r>
              <a:rPr lang="en-US" sz="1400" i="1" dirty="0" err="1"/>
              <a:t>Asghar</a:t>
            </a:r>
            <a:r>
              <a:rPr lang="en-US" sz="1400" i="1" dirty="0"/>
              <a:t> </a:t>
            </a:r>
            <a:r>
              <a:rPr lang="en-US" sz="1400" i="1" dirty="0" err="1"/>
              <a:t>Leghari</a:t>
            </a:r>
            <a:r>
              <a:rPr lang="en-US" sz="1400" i="1" dirty="0"/>
              <a:t> v. Federation of Pakistan</a:t>
            </a:r>
            <a:endParaRPr lang="en-US" sz="1600" i="1" dirty="0"/>
          </a:p>
        </p:txBody>
      </p:sp>
      <p:sp>
        <p:nvSpPr>
          <p:cNvPr id="10" name="AutoShape 2" descr="eople make their way in a flooded street from heavy rain in Peshawar, Pakistan,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eople make their way in a flooded street from heavy rain in Peshawar, Pakistan, "/>
          <p:cNvSpPr>
            <a:spLocks noChangeAspect="1" noChangeArrowheads="1"/>
          </p:cNvSpPr>
          <p:nvPr/>
        </p:nvSpPr>
        <p:spPr bwMode="auto">
          <a:xfrm>
            <a:off x="152400" y="152400"/>
            <a:ext cx="1333500" cy="133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139698" y="1485900"/>
            <a:ext cx="2440677" cy="2222880"/>
          </a:xfrm>
          <a:prstGeom prst="rect">
            <a:avLst/>
          </a:prstGeom>
        </p:spPr>
      </p:pic>
      <p:pic>
        <p:nvPicPr>
          <p:cNvPr id="3" name="Picture 2"/>
          <p:cNvPicPr>
            <a:picLocks noChangeAspect="1"/>
          </p:cNvPicPr>
          <p:nvPr/>
        </p:nvPicPr>
        <p:blipFill>
          <a:blip r:embed="rId4"/>
          <a:stretch>
            <a:fillRect/>
          </a:stretch>
        </p:blipFill>
        <p:spPr>
          <a:xfrm>
            <a:off x="2845386" y="1449583"/>
            <a:ext cx="3062704" cy="2259198"/>
          </a:xfrm>
          <a:prstGeom prst="rect">
            <a:avLst/>
          </a:prstGeom>
        </p:spPr>
      </p:pic>
      <p:pic>
        <p:nvPicPr>
          <p:cNvPr id="13" name="Picture 2">
            <a:extLst>
              <a:ext uri="{FF2B5EF4-FFF2-40B4-BE49-F238E27FC236}">
                <a16:creationId xmlns:a16="http://schemas.microsoft.com/office/drawing/2014/main" id="{E10C6C0D-06E6-48B9-96A6-760B27DB0B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00" r="4779" b="3"/>
          <a:stretch/>
        </p:blipFill>
        <p:spPr bwMode="auto">
          <a:xfrm>
            <a:off x="6076335" y="1485899"/>
            <a:ext cx="2927967" cy="2222881"/>
          </a:xfrm>
          <a:prstGeom prst="rect">
            <a:avLst/>
          </a:prstGeom>
          <a:solidFill>
            <a:srgbClr val="FFFFFF"/>
          </a:solidFill>
        </p:spPr>
      </p:pic>
      <p:sp>
        <p:nvSpPr>
          <p:cNvPr id="6" name="TextBox 5">
            <a:extLst>
              <a:ext uri="{FF2B5EF4-FFF2-40B4-BE49-F238E27FC236}">
                <a16:creationId xmlns:a16="http://schemas.microsoft.com/office/drawing/2014/main" id="{542CBECF-7889-46F0-BED3-51A985C2DDC8}"/>
              </a:ext>
            </a:extLst>
          </p:cNvPr>
          <p:cNvSpPr txBox="1"/>
          <p:nvPr/>
        </p:nvSpPr>
        <p:spPr>
          <a:xfrm>
            <a:off x="6145161" y="3991897"/>
            <a:ext cx="2703871" cy="307777"/>
          </a:xfrm>
          <a:prstGeom prst="rect">
            <a:avLst/>
          </a:prstGeom>
          <a:noFill/>
        </p:spPr>
        <p:txBody>
          <a:bodyPr wrap="square" rtlCol="0">
            <a:spAutoFit/>
          </a:bodyPr>
          <a:lstStyle/>
          <a:p>
            <a:r>
              <a:rPr lang="en-GB" sz="1400" i="1" dirty="0"/>
              <a:t>Political parties v Brazil</a:t>
            </a:r>
          </a:p>
        </p:txBody>
      </p:sp>
    </p:spTree>
    <p:extLst>
      <p:ext uri="{BB962C8B-B14F-4D97-AF65-F5344CB8AC3E}">
        <p14:creationId xmlns:p14="http://schemas.microsoft.com/office/powerpoint/2010/main" val="217318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1AB0-7BBB-EE4E-8A1B-12C63526D01C}"/>
              </a:ext>
            </a:extLst>
          </p:cNvPr>
          <p:cNvSpPr>
            <a:spLocks noGrp="1"/>
          </p:cNvSpPr>
          <p:nvPr>
            <p:ph type="title"/>
          </p:nvPr>
        </p:nvSpPr>
        <p:spPr/>
        <p:txBody>
          <a:bodyPr/>
          <a:lstStyle/>
          <a:p>
            <a:r>
              <a:rPr lang="en-GB" sz="2400" dirty="0">
                <a:solidFill>
                  <a:srgbClr val="FF0000"/>
                </a:solidFill>
                <a:latin typeface="Century Gothic" panose="020B0502020202020204" pitchFamily="34" charset="0"/>
                <a:cs typeface="Arial" panose="020B0604020202020204" pitchFamily="34" charset="0"/>
              </a:rPr>
              <a:t>Climate change litigation and COVID-19</a:t>
            </a:r>
            <a:br>
              <a:rPr lang="en-GB" sz="2400" dirty="0">
                <a:solidFill>
                  <a:schemeClr val="tx1"/>
                </a:solidFill>
                <a:latin typeface="Century Gothic" panose="020B0502020202020204" pitchFamily="34" charset="0"/>
                <a:cs typeface="Arial" panose="020B0604020202020204" pitchFamily="34" charset="0"/>
              </a:rPr>
            </a:br>
            <a:endParaRPr lang="en-US" dirty="0"/>
          </a:p>
        </p:txBody>
      </p:sp>
      <p:pic>
        <p:nvPicPr>
          <p:cNvPr id="4" name="Content Placeholder 3">
            <a:extLst>
              <a:ext uri="{FF2B5EF4-FFF2-40B4-BE49-F238E27FC236}">
                <a16:creationId xmlns:a16="http://schemas.microsoft.com/office/drawing/2014/main" id="{F5A15644-2911-0D47-AE4D-FEF7901995A3}"/>
              </a:ext>
            </a:extLst>
          </p:cNvPr>
          <p:cNvPicPr>
            <a:picLocks noGrp="1" noChangeAspect="1"/>
          </p:cNvPicPr>
          <p:nvPr>
            <p:ph idx="1"/>
          </p:nvPr>
        </p:nvPicPr>
        <p:blipFill>
          <a:blip r:embed="rId3"/>
          <a:stretch>
            <a:fillRect/>
          </a:stretch>
        </p:blipFill>
        <p:spPr>
          <a:xfrm>
            <a:off x="261938" y="1214713"/>
            <a:ext cx="3492500" cy="2324100"/>
          </a:xfrm>
          <a:prstGeom prst="rect">
            <a:avLst/>
          </a:prstGeom>
        </p:spPr>
      </p:pic>
      <p:sp>
        <p:nvSpPr>
          <p:cNvPr id="5" name="TextBox 4">
            <a:extLst>
              <a:ext uri="{FF2B5EF4-FFF2-40B4-BE49-F238E27FC236}">
                <a16:creationId xmlns:a16="http://schemas.microsoft.com/office/drawing/2014/main" id="{2082567C-AD82-DD49-92F5-5086EB9E52B5}"/>
              </a:ext>
            </a:extLst>
          </p:cNvPr>
          <p:cNvSpPr txBox="1"/>
          <p:nvPr/>
        </p:nvSpPr>
        <p:spPr>
          <a:xfrm>
            <a:off x="4289778" y="1230489"/>
            <a:ext cx="4592284" cy="2308324"/>
          </a:xfrm>
          <a:prstGeom prst="rect">
            <a:avLst/>
          </a:prstGeom>
          <a:noFill/>
        </p:spPr>
        <p:txBody>
          <a:bodyPr wrap="square" rtlCol="0">
            <a:spAutoFit/>
          </a:bodyPr>
          <a:lstStyle/>
          <a:p>
            <a:r>
              <a:rPr lang="en-US" i="1" dirty="0"/>
              <a:t>Maybe </a:t>
            </a:r>
          </a:p>
          <a:p>
            <a:r>
              <a:rPr lang="en-US" dirty="0"/>
              <a:t>- Decrease in new filings</a:t>
            </a:r>
          </a:p>
          <a:p>
            <a:r>
              <a:rPr lang="en-US" dirty="0"/>
              <a:t>- Slower pace of ongoing litigation</a:t>
            </a:r>
          </a:p>
          <a:p>
            <a:endParaRPr lang="en-US" dirty="0"/>
          </a:p>
          <a:p>
            <a:r>
              <a:rPr lang="en-US" i="1" dirty="0"/>
              <a:t>But maybe new grounds for cases</a:t>
            </a:r>
          </a:p>
          <a:p>
            <a:pPr marL="285750" indent="-285750">
              <a:buFontTx/>
              <a:buChar char="-"/>
            </a:pPr>
            <a:r>
              <a:rPr lang="en-US" dirty="0"/>
              <a:t>linking the two emergencies</a:t>
            </a:r>
          </a:p>
          <a:p>
            <a:pPr marL="285750" indent="-285750">
              <a:buFontTx/>
              <a:buChar char="-"/>
            </a:pPr>
            <a:r>
              <a:rPr lang="en-US" dirty="0"/>
              <a:t>challenge bailouts and avert deregulation</a:t>
            </a:r>
          </a:p>
        </p:txBody>
      </p:sp>
    </p:spTree>
    <p:extLst>
      <p:ext uri="{BB962C8B-B14F-4D97-AF65-F5344CB8AC3E}">
        <p14:creationId xmlns:p14="http://schemas.microsoft.com/office/powerpoint/2010/main" val="197298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1" y="190367"/>
            <a:ext cx="8487454" cy="803672"/>
          </a:xfrm>
        </p:spPr>
        <p:txBody>
          <a:bodyPr/>
          <a:lstStyle/>
          <a:p>
            <a:r>
              <a:rPr lang="en-GB" altLang="en-US" sz="2400" i="1" dirty="0">
                <a:latin typeface="+mn-lt"/>
              </a:rPr>
              <a:t>Climate Change Laws of the World </a:t>
            </a:r>
            <a:r>
              <a:rPr lang="en-GB" altLang="en-US" sz="2400" dirty="0">
                <a:latin typeface="+mn-lt"/>
              </a:rPr>
              <a:t>in a nutshell</a:t>
            </a:r>
            <a:br>
              <a:rPr lang="en-GB" altLang="en-US" dirty="0"/>
            </a:br>
            <a:endParaRPr lang="en-GB" altLang="en-US" dirty="0"/>
          </a:p>
        </p:txBody>
      </p:sp>
      <p:sp>
        <p:nvSpPr>
          <p:cNvPr id="16387" name="Rectangle 3"/>
          <p:cNvSpPr>
            <a:spLocks noChangeArrowheads="1"/>
          </p:cNvSpPr>
          <p:nvPr/>
        </p:nvSpPr>
        <p:spPr bwMode="auto">
          <a:xfrm>
            <a:off x="266581" y="911266"/>
            <a:ext cx="4810244"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spcAft>
                <a:spcPts val="1200"/>
              </a:spcAft>
              <a:buClr>
                <a:schemeClr val="tx1"/>
              </a:buClr>
              <a:buSzPct val="90000"/>
              <a:buFont typeface="Arial" panose="020B0604020202020204" pitchFamily="34" charset="0"/>
              <a:buChar char="•"/>
              <a:defRPr/>
            </a:pPr>
            <a:r>
              <a:rPr lang="en-US" altLang="en-US" sz="1600" dirty="0">
                <a:latin typeface="+mj-lt"/>
              </a:rPr>
              <a:t>Searchable, publicly available database available on </a:t>
            </a:r>
            <a:r>
              <a:rPr lang="en-US" altLang="en-US" sz="1600" u="sng" dirty="0">
                <a:solidFill>
                  <a:srgbClr val="0070C0"/>
                </a:solidFill>
                <a:latin typeface="+mj-lt"/>
              </a:rPr>
              <a:t>https://climate-laws.org/</a:t>
            </a:r>
          </a:p>
          <a:p>
            <a:pPr marL="285750" indent="-285750">
              <a:spcAft>
                <a:spcPts val="1200"/>
              </a:spcAft>
              <a:buClr>
                <a:schemeClr val="tx1"/>
              </a:buClr>
              <a:buSzPct val="90000"/>
              <a:buFont typeface="Arial" panose="020B0604020202020204" pitchFamily="34" charset="0"/>
              <a:buChar char="•"/>
              <a:defRPr/>
            </a:pPr>
            <a:r>
              <a:rPr lang="en-US" altLang="en-US" sz="1600" dirty="0">
                <a:latin typeface="+mj-lt"/>
              </a:rPr>
              <a:t>Multi-year data collection exercise at the Grantham Research Institute, dating back to 2011 </a:t>
            </a:r>
          </a:p>
          <a:p>
            <a:pPr marL="285750" indent="-285750">
              <a:spcAft>
                <a:spcPts val="1200"/>
              </a:spcAft>
              <a:buClr>
                <a:schemeClr val="tx1"/>
              </a:buClr>
              <a:buSzPct val="90000"/>
              <a:buFont typeface="Arial" panose="020B0604020202020204" pitchFamily="34" charset="0"/>
              <a:buChar char="•"/>
              <a:defRPr/>
            </a:pPr>
            <a:r>
              <a:rPr lang="en-US" altLang="en-US" sz="1600" dirty="0">
                <a:latin typeface="+mj-lt"/>
              </a:rPr>
              <a:t>Collaboration: </a:t>
            </a:r>
          </a:p>
          <a:p>
            <a:pPr marL="285750" indent="-285750">
              <a:spcAft>
                <a:spcPts val="1200"/>
              </a:spcAft>
              <a:buClr>
                <a:schemeClr val="tx1"/>
              </a:buClr>
              <a:buSzPct val="90000"/>
              <a:buFontTx/>
              <a:buChar char="-"/>
              <a:defRPr/>
            </a:pPr>
            <a:r>
              <a:rPr lang="en-US" altLang="en-US" sz="1400" dirty="0">
                <a:latin typeface="+mj-lt"/>
              </a:rPr>
              <a:t>Global Legislators </a:t>
            </a:r>
            <a:r>
              <a:rPr lang="en-US" altLang="en-US" sz="1400" dirty="0" err="1">
                <a:latin typeface="+mj-lt"/>
              </a:rPr>
              <a:t>Organisation</a:t>
            </a:r>
            <a:r>
              <a:rPr lang="en-US" altLang="en-US" sz="1400" dirty="0">
                <a:latin typeface="+mj-lt"/>
              </a:rPr>
              <a:t> for a Balanced Environment (GLOBE)</a:t>
            </a:r>
          </a:p>
          <a:p>
            <a:pPr marL="285750" indent="-285750">
              <a:spcAft>
                <a:spcPts val="1200"/>
              </a:spcAft>
              <a:buClr>
                <a:schemeClr val="tx1"/>
              </a:buClr>
              <a:buSzPct val="90000"/>
              <a:buFontTx/>
              <a:buChar char="-"/>
              <a:defRPr/>
            </a:pPr>
            <a:r>
              <a:rPr lang="en-US" altLang="en-US" sz="1400" dirty="0">
                <a:latin typeface="+mj-lt"/>
              </a:rPr>
              <a:t>Inter-Parliamentary Union (IPU) </a:t>
            </a:r>
          </a:p>
          <a:p>
            <a:pPr marL="285750" indent="-285750">
              <a:spcAft>
                <a:spcPts val="1200"/>
              </a:spcAft>
              <a:buClr>
                <a:schemeClr val="tx1"/>
              </a:buClr>
              <a:buSzPct val="90000"/>
              <a:buFontTx/>
              <a:buChar char="-"/>
              <a:defRPr/>
            </a:pPr>
            <a:r>
              <a:rPr lang="en-US" altLang="en-US" sz="1400" dirty="0">
                <a:latin typeface="+mj-lt"/>
              </a:rPr>
              <a:t>Sabin Center for Climate Change Law at Columbia Law School</a:t>
            </a:r>
            <a:endParaRPr lang="en-US" altLang="en-US" sz="16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6" name="Slide Number Placeholder 1">
            <a:extLst>
              <a:ext uri="{FF2B5EF4-FFF2-40B4-BE49-F238E27FC236}">
                <a16:creationId xmlns:a16="http://schemas.microsoft.com/office/drawing/2014/main" id="{C6DF8BD2-A015-4035-A2D4-0EA8068E6DA1}"/>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3</a:t>
            </a:fld>
            <a:endParaRPr lang="en-GB" dirty="0"/>
          </a:p>
        </p:txBody>
      </p:sp>
      <p:pic>
        <p:nvPicPr>
          <p:cNvPr id="9" name="Picture 8">
            <a:extLst>
              <a:ext uri="{FF2B5EF4-FFF2-40B4-BE49-F238E27FC236}">
                <a16:creationId xmlns:a16="http://schemas.microsoft.com/office/drawing/2014/main" id="{E846EAA7-6134-4551-9F3B-0D1FD7A3871A}"/>
              </a:ext>
            </a:extLst>
          </p:cNvPr>
          <p:cNvPicPr>
            <a:picLocks noChangeAspect="1"/>
          </p:cNvPicPr>
          <p:nvPr/>
        </p:nvPicPr>
        <p:blipFill rotWithShape="1">
          <a:blip r:embed="rId3"/>
          <a:srcRect l="2864" t="14690" r="5312" b="6852"/>
          <a:stretch/>
        </p:blipFill>
        <p:spPr>
          <a:xfrm>
            <a:off x="5076825" y="905923"/>
            <a:ext cx="3920097" cy="3225993"/>
          </a:xfrm>
          <a:prstGeom prst="rect">
            <a:avLst/>
          </a:prstGeom>
        </p:spPr>
      </p:pic>
    </p:spTree>
    <p:extLst>
      <p:ext uri="{BB962C8B-B14F-4D97-AF65-F5344CB8AC3E}">
        <p14:creationId xmlns:p14="http://schemas.microsoft.com/office/powerpoint/2010/main" val="320848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35797" y="190367"/>
            <a:ext cx="8536892" cy="803672"/>
          </a:xfrm>
        </p:spPr>
        <p:txBody>
          <a:bodyPr/>
          <a:lstStyle/>
          <a:p>
            <a:r>
              <a:rPr lang="en-GB" altLang="en-US" sz="2400" dirty="0">
                <a:latin typeface="+mn-lt"/>
              </a:rPr>
              <a:t>Broad definition of climate change  legislation and litigation </a:t>
            </a:r>
            <a:br>
              <a:rPr lang="en-GB" altLang="en-US" dirty="0"/>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4</a:t>
            </a:fld>
            <a:endParaRPr lang="en-GB"/>
          </a:p>
        </p:txBody>
      </p:sp>
      <p:sp>
        <p:nvSpPr>
          <p:cNvPr id="3" name="Rectangle: Rounded Corners 2">
            <a:extLst>
              <a:ext uri="{FF2B5EF4-FFF2-40B4-BE49-F238E27FC236}">
                <a16:creationId xmlns:a16="http://schemas.microsoft.com/office/drawing/2014/main" id="{9071B3C7-3217-4D34-B941-571E16A2B2DA}"/>
              </a:ext>
            </a:extLst>
          </p:cNvPr>
          <p:cNvSpPr/>
          <p:nvPr/>
        </p:nvSpPr>
        <p:spPr>
          <a:xfrm>
            <a:off x="648954" y="786214"/>
            <a:ext cx="3910070" cy="3452259"/>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3">
            <a:extLst>
              <a:ext uri="{FF2B5EF4-FFF2-40B4-BE49-F238E27FC236}">
                <a16:creationId xmlns:a16="http://schemas.microsoft.com/office/drawing/2014/main" id="{5CD03A28-E671-4B7C-B573-DA7D03C295AB}"/>
              </a:ext>
            </a:extLst>
          </p:cNvPr>
          <p:cNvSpPr>
            <a:spLocks noChangeArrowheads="1"/>
          </p:cNvSpPr>
          <p:nvPr/>
        </p:nvSpPr>
        <p:spPr bwMode="auto">
          <a:xfrm>
            <a:off x="963769" y="969763"/>
            <a:ext cx="3528129"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buClr>
                <a:schemeClr val="tx1"/>
              </a:buClr>
              <a:buSzPct val="90000"/>
              <a:defRPr/>
            </a:pPr>
            <a:r>
              <a:rPr lang="en-US" altLang="en-US" sz="1600" b="1" dirty="0">
                <a:latin typeface="+mj-lt"/>
              </a:rPr>
              <a:t>Climate change legislation</a:t>
            </a:r>
            <a:endParaRPr lang="en-GB" altLang="en-US" sz="1400" dirty="0">
              <a:latin typeface="+mj-lt"/>
            </a:endParaRP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All measures relevant to the climate debate, </a:t>
            </a:r>
            <a:r>
              <a:rPr lang="en-GB" altLang="en-US" sz="1500" dirty="0" err="1">
                <a:latin typeface="+mj-lt"/>
              </a:rPr>
              <a:t>eg</a:t>
            </a:r>
            <a:r>
              <a:rPr lang="en-GB" altLang="en-US" sz="1500" dirty="0">
                <a:latin typeface="+mj-lt"/>
              </a:rPr>
              <a:t> carbon pricing, energy, transport,  land use, adaptation </a:t>
            </a: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Both legislative acts passed by parliaments and executive orders by governments</a:t>
            </a:r>
          </a:p>
          <a:p>
            <a:pPr marL="258763" indent="-258763">
              <a:spcAft>
                <a:spcPts val="600"/>
              </a:spcAft>
              <a:buClr>
                <a:schemeClr val="tx1"/>
              </a:buClr>
              <a:buSzPct val="90000"/>
              <a:buFont typeface="Symbol" panose="05050102010706020507" pitchFamily="18" charset="2"/>
              <a:buChar char="·"/>
              <a:defRPr/>
            </a:pPr>
            <a:r>
              <a:rPr lang="en-GB" altLang="en-US" sz="1500" dirty="0">
                <a:latin typeface="+mj-lt"/>
              </a:rPr>
              <a:t>Only national laws</a:t>
            </a:r>
          </a:p>
          <a:p>
            <a:pPr marL="258763" indent="-258763">
              <a:spcAft>
                <a:spcPts val="600"/>
              </a:spcAft>
              <a:buClr>
                <a:schemeClr val="tx1"/>
              </a:buClr>
              <a:buSzPct val="90000"/>
              <a:buFont typeface="Symbol" panose="05050102010706020507" pitchFamily="18" charset="2"/>
              <a:buChar char="·"/>
              <a:defRPr/>
            </a:pPr>
            <a:endParaRPr lang="en-GB" altLang="en-US" sz="14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6" name="Rectangle: Rounded Corners 5">
            <a:extLst>
              <a:ext uri="{FF2B5EF4-FFF2-40B4-BE49-F238E27FC236}">
                <a16:creationId xmlns:a16="http://schemas.microsoft.com/office/drawing/2014/main" id="{80563BB7-DE19-45AD-8BC5-9F8B94D47619}"/>
              </a:ext>
            </a:extLst>
          </p:cNvPr>
          <p:cNvSpPr/>
          <p:nvPr/>
        </p:nvSpPr>
        <p:spPr>
          <a:xfrm>
            <a:off x="4819870" y="704007"/>
            <a:ext cx="3910070" cy="3534467"/>
          </a:xfrm>
          <a:prstGeom prst="round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3">
            <a:extLst>
              <a:ext uri="{FF2B5EF4-FFF2-40B4-BE49-F238E27FC236}">
                <a16:creationId xmlns:a16="http://schemas.microsoft.com/office/drawing/2014/main" id="{A42F53CF-55D9-4A09-B08C-8B10D3645D9D}"/>
              </a:ext>
            </a:extLst>
          </p:cNvPr>
          <p:cNvSpPr>
            <a:spLocks noChangeArrowheads="1"/>
          </p:cNvSpPr>
          <p:nvPr/>
        </p:nvSpPr>
        <p:spPr bwMode="auto">
          <a:xfrm>
            <a:off x="5089341" y="968415"/>
            <a:ext cx="3504401"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buClr>
                <a:schemeClr val="tx1"/>
              </a:buClr>
              <a:buSzPct val="90000"/>
              <a:defRPr/>
            </a:pPr>
            <a:r>
              <a:rPr lang="en-US" altLang="en-US" sz="1600" b="1" dirty="0">
                <a:latin typeface="+mj-lt"/>
              </a:rPr>
              <a:t>Climate change litigation</a:t>
            </a:r>
            <a:endParaRPr lang="en-GB" altLang="en-US" sz="1400" dirty="0">
              <a:latin typeface="+mj-lt"/>
            </a:endParaRP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Cases raise issues of law or fact regarding climate change  </a:t>
            </a: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Case files contain keywords such as climate change, global warming, GHGs, sea level rise. </a:t>
            </a:r>
          </a:p>
          <a:p>
            <a:pPr marL="258763" indent="-258763">
              <a:spcAft>
                <a:spcPts val="1200"/>
              </a:spcAft>
              <a:buClr>
                <a:schemeClr val="tx1"/>
              </a:buClr>
              <a:buSzPct val="90000"/>
              <a:buFont typeface="Symbol" panose="05050102010706020507" pitchFamily="18" charset="2"/>
              <a:buChar char="·"/>
              <a:defRPr/>
            </a:pPr>
            <a:r>
              <a:rPr lang="en-GB" altLang="en-US" sz="1400" dirty="0">
                <a:latin typeface="+mj-lt"/>
              </a:rPr>
              <a:t>Local, regional, national and international </a:t>
            </a:r>
          </a:p>
          <a:p>
            <a:pPr marL="258763" indent="-258763">
              <a:spcAft>
                <a:spcPts val="1200"/>
              </a:spcAft>
              <a:buClr>
                <a:schemeClr val="tx1"/>
              </a:buClr>
              <a:buSzPct val="90000"/>
              <a:buFont typeface="Symbol" panose="05050102010706020507" pitchFamily="18" charset="2"/>
              <a:buChar char="·"/>
              <a:defRPr/>
            </a:pPr>
            <a:endParaRPr lang="en-GB" altLang="en-US" sz="14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Tree>
    <p:extLst>
      <p:ext uri="{BB962C8B-B14F-4D97-AF65-F5344CB8AC3E}">
        <p14:creationId xmlns:p14="http://schemas.microsoft.com/office/powerpoint/2010/main" val="164490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86720"/>
            <a:ext cx="7042817" cy="857250"/>
          </a:xfrm>
        </p:spPr>
        <p:txBody>
          <a:bodyPr>
            <a:normAutofit/>
          </a:bodyPr>
          <a:lstStyle/>
          <a:p>
            <a:pPr algn="l"/>
            <a:r>
              <a:rPr lang="en-GB" sz="2400" dirty="0">
                <a:latin typeface="+mn-lt"/>
                <a:cs typeface="Arial" panose="020B0604020202020204" pitchFamily="34" charset="0"/>
              </a:rPr>
              <a:t>Global coverage (with gaps on litigation)</a:t>
            </a:r>
          </a:p>
        </p:txBody>
      </p:sp>
      <p:sp>
        <p:nvSpPr>
          <p:cNvPr id="4" name="Content Placeholder 2"/>
          <p:cNvSpPr>
            <a:spLocks noGrp="1"/>
          </p:cNvSpPr>
          <p:nvPr>
            <p:ph idx="1"/>
          </p:nvPr>
        </p:nvSpPr>
        <p:spPr>
          <a:xfrm>
            <a:off x="482552" y="806702"/>
            <a:ext cx="8329674"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2,097 laws in 198 jurisdictions*		     Over 1,700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5</a:t>
            </a:fld>
            <a:endParaRPr lang="en-GB" dirty="0"/>
          </a:p>
        </p:txBody>
      </p:sp>
      <p:pic>
        <p:nvPicPr>
          <p:cNvPr id="2" name="Picture 1">
            <a:extLst>
              <a:ext uri="{FF2B5EF4-FFF2-40B4-BE49-F238E27FC236}">
                <a16:creationId xmlns:a16="http://schemas.microsoft.com/office/drawing/2014/main" id="{D21E4383-6EA6-4034-962D-0D049CF6A0EE}"/>
              </a:ext>
            </a:extLst>
          </p:cNvPr>
          <p:cNvPicPr>
            <a:picLocks noChangeAspect="1"/>
          </p:cNvPicPr>
          <p:nvPr/>
        </p:nvPicPr>
        <p:blipFill>
          <a:blip r:embed="rId2"/>
          <a:stretch>
            <a:fillRect/>
          </a:stretch>
        </p:blipFill>
        <p:spPr>
          <a:xfrm>
            <a:off x="134543" y="1319002"/>
            <a:ext cx="4006846" cy="2157655"/>
          </a:xfrm>
          <a:prstGeom prst="rect">
            <a:avLst/>
          </a:prstGeom>
        </p:spPr>
      </p:pic>
      <p:pic>
        <p:nvPicPr>
          <p:cNvPr id="12" name="Picture 11">
            <a:extLst>
              <a:ext uri="{FF2B5EF4-FFF2-40B4-BE49-F238E27FC236}">
                <a16:creationId xmlns:a16="http://schemas.microsoft.com/office/drawing/2014/main" id="{CE452BBC-9E55-4EE6-A01E-5B9A72A79E5E}"/>
              </a:ext>
            </a:extLst>
          </p:cNvPr>
          <p:cNvPicPr>
            <a:picLocks noChangeAspect="1"/>
          </p:cNvPicPr>
          <p:nvPr/>
        </p:nvPicPr>
        <p:blipFill>
          <a:blip r:embed="rId3"/>
          <a:stretch>
            <a:fillRect/>
          </a:stretch>
        </p:blipFill>
        <p:spPr>
          <a:xfrm>
            <a:off x="4787335" y="1294726"/>
            <a:ext cx="4113776" cy="2157655"/>
          </a:xfrm>
          <a:prstGeom prst="rect">
            <a:avLst/>
          </a:prstGeom>
        </p:spPr>
      </p:pic>
      <p:sp>
        <p:nvSpPr>
          <p:cNvPr id="13" name="Rectangle 12">
            <a:extLst>
              <a:ext uri="{FF2B5EF4-FFF2-40B4-BE49-F238E27FC236}">
                <a16:creationId xmlns:a16="http://schemas.microsoft.com/office/drawing/2014/main" id="{636F4781-B8CC-4BD6-ADB4-CDCC856764D4}"/>
              </a:ext>
            </a:extLst>
          </p:cNvPr>
          <p:cNvSpPr/>
          <p:nvPr/>
        </p:nvSpPr>
        <p:spPr>
          <a:xfrm>
            <a:off x="5250088" y="3689970"/>
            <a:ext cx="3411360" cy="523220"/>
          </a:xfrm>
          <a:prstGeom prst="rect">
            <a:avLst/>
          </a:prstGeom>
        </p:spPr>
        <p:txBody>
          <a:bodyPr wrap="square">
            <a:spAutoFit/>
          </a:bodyPr>
          <a:lstStyle/>
          <a:p>
            <a:r>
              <a:rPr lang="en-GB" sz="1400" dirty="0">
                <a:latin typeface="+mj-lt"/>
              </a:rPr>
              <a:t>* 1,337 US cases in a separate database</a:t>
            </a:r>
          </a:p>
        </p:txBody>
      </p:sp>
      <p:sp>
        <p:nvSpPr>
          <p:cNvPr id="14" name="Rectangle 13">
            <a:extLst>
              <a:ext uri="{FF2B5EF4-FFF2-40B4-BE49-F238E27FC236}">
                <a16:creationId xmlns:a16="http://schemas.microsoft.com/office/drawing/2014/main" id="{7B4FB038-84DA-4F1D-AE17-73380B318BE3}"/>
              </a:ext>
            </a:extLst>
          </p:cNvPr>
          <p:cNvSpPr/>
          <p:nvPr/>
        </p:nvSpPr>
        <p:spPr>
          <a:xfrm>
            <a:off x="482552" y="3688622"/>
            <a:ext cx="3061606" cy="523220"/>
          </a:xfrm>
          <a:prstGeom prst="rect">
            <a:avLst/>
          </a:prstGeom>
        </p:spPr>
        <p:txBody>
          <a:bodyPr wrap="square">
            <a:spAutoFit/>
          </a:bodyPr>
          <a:lstStyle/>
          <a:p>
            <a:r>
              <a:rPr lang="en-GB" sz="1400" dirty="0">
                <a:latin typeface="+mj-lt"/>
              </a:rPr>
              <a:t>* 197 countries and the European Union as a block</a:t>
            </a:r>
          </a:p>
        </p:txBody>
      </p:sp>
    </p:spTree>
    <p:extLst>
      <p:ext uri="{BB962C8B-B14F-4D97-AF65-F5344CB8AC3E}">
        <p14:creationId xmlns:p14="http://schemas.microsoft.com/office/powerpoint/2010/main" val="183306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62444"/>
            <a:ext cx="8268042" cy="857250"/>
          </a:xfrm>
        </p:spPr>
        <p:txBody>
          <a:bodyPr>
            <a:normAutofit/>
          </a:bodyPr>
          <a:lstStyle/>
          <a:p>
            <a:pPr algn="l"/>
            <a:r>
              <a:rPr lang="en-GB" sz="2400" dirty="0">
                <a:latin typeface="+mn-lt"/>
                <a:cs typeface="Arial" panose="020B0604020202020204" pitchFamily="34" charset="0"/>
              </a:rPr>
              <a:t>Including laws and court cases  of strategic importance</a:t>
            </a:r>
          </a:p>
        </p:txBody>
      </p:sp>
      <p:sp>
        <p:nvSpPr>
          <p:cNvPr id="4" name="Content Placeholder 2"/>
          <p:cNvSpPr>
            <a:spLocks noGrp="1"/>
          </p:cNvSpPr>
          <p:nvPr>
            <p:ph idx="1"/>
          </p:nvPr>
        </p:nvSpPr>
        <p:spPr>
          <a:xfrm>
            <a:off x="1024716" y="806702"/>
            <a:ext cx="6937846"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Framework Legislation		      Strategic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6</a:t>
            </a:fld>
            <a:endParaRPr lang="en-GB" dirty="0"/>
          </a:p>
        </p:txBody>
      </p:sp>
      <p:sp>
        <p:nvSpPr>
          <p:cNvPr id="13" name="Rectangle 12">
            <a:extLst>
              <a:ext uri="{FF2B5EF4-FFF2-40B4-BE49-F238E27FC236}">
                <a16:creationId xmlns:a16="http://schemas.microsoft.com/office/drawing/2014/main" id="{636F4781-B8CC-4BD6-ADB4-CDCC856764D4}"/>
              </a:ext>
            </a:extLst>
          </p:cNvPr>
          <p:cNvSpPr/>
          <p:nvPr/>
        </p:nvSpPr>
        <p:spPr>
          <a:xfrm>
            <a:off x="4624034" y="3585305"/>
            <a:ext cx="3613657" cy="738664"/>
          </a:xfrm>
          <a:prstGeom prst="rect">
            <a:avLst/>
          </a:prstGeom>
        </p:spPr>
        <p:txBody>
          <a:bodyPr wrap="square">
            <a:spAutoFit/>
          </a:bodyPr>
          <a:lstStyle/>
          <a:p>
            <a:r>
              <a:rPr lang="en-GB" sz="1400" dirty="0">
                <a:latin typeface="+mj-lt"/>
              </a:rPr>
              <a:t>High-profile claims that  seek increased mitigation ambition or compensation for damages caused </a:t>
            </a:r>
          </a:p>
        </p:txBody>
      </p:sp>
      <p:sp>
        <p:nvSpPr>
          <p:cNvPr id="14" name="Rectangle 13">
            <a:extLst>
              <a:ext uri="{FF2B5EF4-FFF2-40B4-BE49-F238E27FC236}">
                <a16:creationId xmlns:a16="http://schemas.microsoft.com/office/drawing/2014/main" id="{7B4FB038-84DA-4F1D-AE17-73380B318BE3}"/>
              </a:ext>
            </a:extLst>
          </p:cNvPr>
          <p:cNvSpPr/>
          <p:nvPr/>
        </p:nvSpPr>
        <p:spPr>
          <a:xfrm>
            <a:off x="453153" y="3536564"/>
            <a:ext cx="3730430" cy="738664"/>
          </a:xfrm>
          <a:prstGeom prst="rect">
            <a:avLst/>
          </a:prstGeom>
        </p:spPr>
        <p:txBody>
          <a:bodyPr wrap="square">
            <a:spAutoFit/>
          </a:bodyPr>
          <a:lstStyle/>
          <a:p>
            <a:r>
              <a:rPr lang="en-GB" sz="1400" dirty="0">
                <a:latin typeface="+mj-lt"/>
              </a:rPr>
              <a:t>Overarching laws that define the institutional arrangements and objectives of climate policy</a:t>
            </a:r>
          </a:p>
        </p:txBody>
      </p:sp>
      <p:pic>
        <p:nvPicPr>
          <p:cNvPr id="9" name="Picture 8">
            <a:extLst>
              <a:ext uri="{FF2B5EF4-FFF2-40B4-BE49-F238E27FC236}">
                <a16:creationId xmlns:a16="http://schemas.microsoft.com/office/drawing/2014/main" id="{AAC4294D-2384-427C-9071-004D6E6CB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5220" y="1332506"/>
            <a:ext cx="2426358" cy="2009832"/>
          </a:xfrm>
          <a:prstGeom prst="rect">
            <a:avLst/>
          </a:prstGeom>
        </p:spPr>
      </p:pic>
      <p:pic>
        <p:nvPicPr>
          <p:cNvPr id="5" name="Picture 4" descr="A close up of a sign&#10;&#10;Description automatically generated">
            <a:extLst>
              <a:ext uri="{FF2B5EF4-FFF2-40B4-BE49-F238E27FC236}">
                <a16:creationId xmlns:a16="http://schemas.microsoft.com/office/drawing/2014/main" id="{96DB3CB7-E803-4C7D-A26C-F6CFAA25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34" y="1332506"/>
            <a:ext cx="2829311" cy="1807204"/>
          </a:xfrm>
          <a:prstGeom prst="rect">
            <a:avLst/>
          </a:prstGeom>
        </p:spPr>
      </p:pic>
    </p:spTree>
    <p:extLst>
      <p:ext uri="{BB962C8B-B14F-4D97-AF65-F5344CB8AC3E}">
        <p14:creationId xmlns:p14="http://schemas.microsoft.com/office/powerpoint/2010/main" val="70955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62444"/>
            <a:ext cx="8268042" cy="857250"/>
          </a:xfrm>
        </p:spPr>
        <p:txBody>
          <a:bodyPr>
            <a:normAutofit/>
          </a:bodyPr>
          <a:lstStyle/>
          <a:p>
            <a:pPr algn="l"/>
            <a:r>
              <a:rPr lang="en-GB" sz="2400" dirty="0">
                <a:latin typeface="+mn-lt"/>
                <a:cs typeface="Arial" panose="020B0604020202020204" pitchFamily="34" charset="0"/>
              </a:rPr>
              <a:t>Including laws and court cases  of strategic importance</a:t>
            </a:r>
          </a:p>
        </p:txBody>
      </p:sp>
      <p:sp>
        <p:nvSpPr>
          <p:cNvPr id="4" name="Content Placeholder 2"/>
          <p:cNvSpPr>
            <a:spLocks noGrp="1"/>
          </p:cNvSpPr>
          <p:nvPr>
            <p:ph idx="1"/>
          </p:nvPr>
        </p:nvSpPr>
        <p:spPr>
          <a:xfrm>
            <a:off x="1024716" y="806702"/>
            <a:ext cx="6937846"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Framework Legislation		      Strategic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7</a:t>
            </a:fld>
            <a:endParaRPr lang="en-GB" dirty="0"/>
          </a:p>
        </p:txBody>
      </p:sp>
      <p:sp>
        <p:nvSpPr>
          <p:cNvPr id="13" name="Rectangle 12">
            <a:extLst>
              <a:ext uri="{FF2B5EF4-FFF2-40B4-BE49-F238E27FC236}">
                <a16:creationId xmlns:a16="http://schemas.microsoft.com/office/drawing/2014/main" id="{636F4781-B8CC-4BD6-ADB4-CDCC856764D4}"/>
              </a:ext>
            </a:extLst>
          </p:cNvPr>
          <p:cNvSpPr/>
          <p:nvPr/>
        </p:nvSpPr>
        <p:spPr>
          <a:xfrm>
            <a:off x="4624034" y="3585305"/>
            <a:ext cx="3613657" cy="738664"/>
          </a:xfrm>
          <a:prstGeom prst="rect">
            <a:avLst/>
          </a:prstGeom>
        </p:spPr>
        <p:txBody>
          <a:bodyPr wrap="square">
            <a:spAutoFit/>
          </a:bodyPr>
          <a:lstStyle/>
          <a:p>
            <a:r>
              <a:rPr lang="en-GB" sz="1400" dirty="0">
                <a:latin typeface="+mj-lt"/>
              </a:rPr>
              <a:t>High-profile claims that  seek increased mitigation ambition or compensation for damages caused </a:t>
            </a:r>
          </a:p>
        </p:txBody>
      </p:sp>
      <p:sp>
        <p:nvSpPr>
          <p:cNvPr id="14" name="Rectangle 13">
            <a:extLst>
              <a:ext uri="{FF2B5EF4-FFF2-40B4-BE49-F238E27FC236}">
                <a16:creationId xmlns:a16="http://schemas.microsoft.com/office/drawing/2014/main" id="{7B4FB038-84DA-4F1D-AE17-73380B318BE3}"/>
              </a:ext>
            </a:extLst>
          </p:cNvPr>
          <p:cNvSpPr/>
          <p:nvPr/>
        </p:nvSpPr>
        <p:spPr>
          <a:xfrm>
            <a:off x="453153" y="3536564"/>
            <a:ext cx="3730430" cy="738664"/>
          </a:xfrm>
          <a:prstGeom prst="rect">
            <a:avLst/>
          </a:prstGeom>
        </p:spPr>
        <p:txBody>
          <a:bodyPr wrap="square">
            <a:spAutoFit/>
          </a:bodyPr>
          <a:lstStyle/>
          <a:p>
            <a:r>
              <a:rPr lang="en-GB" sz="1400" dirty="0">
                <a:latin typeface="+mj-lt"/>
              </a:rPr>
              <a:t>Overarching laws that define the institutional arrangements and objectives of climate policy</a:t>
            </a:r>
          </a:p>
        </p:txBody>
      </p:sp>
      <p:pic>
        <p:nvPicPr>
          <p:cNvPr id="9" name="Picture 8">
            <a:extLst>
              <a:ext uri="{FF2B5EF4-FFF2-40B4-BE49-F238E27FC236}">
                <a16:creationId xmlns:a16="http://schemas.microsoft.com/office/drawing/2014/main" id="{AAC4294D-2384-427C-9071-004D6E6CB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5220" y="1332506"/>
            <a:ext cx="2426358" cy="2009832"/>
          </a:xfrm>
          <a:prstGeom prst="rect">
            <a:avLst/>
          </a:prstGeom>
        </p:spPr>
      </p:pic>
      <p:pic>
        <p:nvPicPr>
          <p:cNvPr id="5" name="Picture 4" descr="A close up of a sign&#10;&#10;Description automatically generated">
            <a:extLst>
              <a:ext uri="{FF2B5EF4-FFF2-40B4-BE49-F238E27FC236}">
                <a16:creationId xmlns:a16="http://schemas.microsoft.com/office/drawing/2014/main" id="{96DB3CB7-E803-4C7D-A26C-F6CFAA25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34" y="1332506"/>
            <a:ext cx="2829311" cy="1807204"/>
          </a:xfrm>
          <a:prstGeom prst="rect">
            <a:avLst/>
          </a:prstGeom>
        </p:spPr>
      </p:pic>
      <p:sp>
        <p:nvSpPr>
          <p:cNvPr id="10" name="Speech Bubble: Rectangle 9">
            <a:extLst>
              <a:ext uri="{FF2B5EF4-FFF2-40B4-BE49-F238E27FC236}">
                <a16:creationId xmlns:a16="http://schemas.microsoft.com/office/drawing/2014/main" id="{693CCEA6-F36A-4C92-8F6F-082CC8219DD9}"/>
              </a:ext>
            </a:extLst>
          </p:cNvPr>
          <p:cNvSpPr/>
          <p:nvPr/>
        </p:nvSpPr>
        <p:spPr>
          <a:xfrm>
            <a:off x="4452267" y="1968125"/>
            <a:ext cx="3955357" cy="2085777"/>
          </a:xfrm>
          <a:prstGeom prst="wedgeRectCallout">
            <a:avLst>
              <a:gd name="adj1" fmla="val -95484"/>
              <a:gd name="adj2" fmla="val -42510"/>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a:extLst>
              <a:ext uri="{FF2B5EF4-FFF2-40B4-BE49-F238E27FC236}">
                <a16:creationId xmlns:a16="http://schemas.microsoft.com/office/drawing/2014/main" id="{25B44F1A-F9D3-4D41-AA83-6860B326F8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9548" y="2119229"/>
            <a:ext cx="460794" cy="313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a:extLst>
              <a:ext uri="{FF2B5EF4-FFF2-40B4-BE49-F238E27FC236}">
                <a16:creationId xmlns:a16="http://schemas.microsoft.com/office/drawing/2014/main" id="{A48C83A0-6298-4125-8236-9C3965589A39}"/>
              </a:ext>
            </a:extLst>
          </p:cNvPr>
          <p:cNvSpPr/>
          <p:nvPr/>
        </p:nvSpPr>
        <p:spPr>
          <a:xfrm>
            <a:off x="4677194" y="2539092"/>
            <a:ext cx="3730430" cy="1384995"/>
          </a:xfrm>
          <a:prstGeom prst="rect">
            <a:avLst/>
          </a:prstGeom>
        </p:spPr>
        <p:txBody>
          <a:bodyPr wrap="square">
            <a:spAutoFit/>
          </a:bodyPr>
          <a:lstStyle/>
          <a:p>
            <a:r>
              <a:rPr lang="en-GB" sz="1400" b="1" dirty="0">
                <a:latin typeface="+mj-lt"/>
              </a:rPr>
              <a:t>Example: UK Climate Change Act 2008</a:t>
            </a:r>
          </a:p>
          <a:p>
            <a:endParaRPr lang="en-GB" sz="1400" i="1" dirty="0">
              <a:latin typeface="+mj-lt"/>
            </a:endParaRPr>
          </a:p>
          <a:p>
            <a:r>
              <a:rPr lang="en-GB" sz="1400" dirty="0">
                <a:latin typeface="+mj-lt"/>
              </a:rPr>
              <a:t>Defines long-term ambition; sets intermediate targets; creates new institutions; requires adaptation planning; defines processes and responsibilities </a:t>
            </a:r>
          </a:p>
        </p:txBody>
      </p:sp>
    </p:spTree>
    <p:extLst>
      <p:ext uri="{BB962C8B-B14F-4D97-AF65-F5344CB8AC3E}">
        <p14:creationId xmlns:p14="http://schemas.microsoft.com/office/powerpoint/2010/main" val="52014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62444"/>
            <a:ext cx="8268042" cy="857250"/>
          </a:xfrm>
        </p:spPr>
        <p:txBody>
          <a:bodyPr>
            <a:normAutofit/>
          </a:bodyPr>
          <a:lstStyle/>
          <a:p>
            <a:pPr algn="l"/>
            <a:r>
              <a:rPr lang="en-GB" sz="2400" dirty="0">
                <a:latin typeface="+mn-lt"/>
                <a:cs typeface="Arial" panose="020B0604020202020204" pitchFamily="34" charset="0"/>
              </a:rPr>
              <a:t>Including laws and court cases  of strategic importance</a:t>
            </a:r>
          </a:p>
        </p:txBody>
      </p:sp>
      <p:sp>
        <p:nvSpPr>
          <p:cNvPr id="4" name="Content Placeholder 2"/>
          <p:cNvSpPr>
            <a:spLocks noGrp="1"/>
          </p:cNvSpPr>
          <p:nvPr>
            <p:ph idx="1"/>
          </p:nvPr>
        </p:nvSpPr>
        <p:spPr>
          <a:xfrm>
            <a:off x="1024716" y="806702"/>
            <a:ext cx="6937846"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Framework Legislation		      Strategic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8</a:t>
            </a:fld>
            <a:endParaRPr lang="en-GB" dirty="0"/>
          </a:p>
        </p:txBody>
      </p:sp>
      <p:sp>
        <p:nvSpPr>
          <p:cNvPr id="13" name="Rectangle 12">
            <a:extLst>
              <a:ext uri="{FF2B5EF4-FFF2-40B4-BE49-F238E27FC236}">
                <a16:creationId xmlns:a16="http://schemas.microsoft.com/office/drawing/2014/main" id="{636F4781-B8CC-4BD6-ADB4-CDCC856764D4}"/>
              </a:ext>
            </a:extLst>
          </p:cNvPr>
          <p:cNvSpPr/>
          <p:nvPr/>
        </p:nvSpPr>
        <p:spPr>
          <a:xfrm>
            <a:off x="4624034" y="3585305"/>
            <a:ext cx="3613657" cy="738664"/>
          </a:xfrm>
          <a:prstGeom prst="rect">
            <a:avLst/>
          </a:prstGeom>
        </p:spPr>
        <p:txBody>
          <a:bodyPr wrap="square">
            <a:spAutoFit/>
          </a:bodyPr>
          <a:lstStyle/>
          <a:p>
            <a:r>
              <a:rPr lang="en-GB" sz="1400" dirty="0">
                <a:latin typeface="+mj-lt"/>
              </a:rPr>
              <a:t>High-profile claims that  seek increased mitigation ambition or compensation for damages caused </a:t>
            </a:r>
          </a:p>
        </p:txBody>
      </p:sp>
      <p:sp>
        <p:nvSpPr>
          <p:cNvPr id="14" name="Rectangle 13">
            <a:extLst>
              <a:ext uri="{FF2B5EF4-FFF2-40B4-BE49-F238E27FC236}">
                <a16:creationId xmlns:a16="http://schemas.microsoft.com/office/drawing/2014/main" id="{7B4FB038-84DA-4F1D-AE17-73380B318BE3}"/>
              </a:ext>
            </a:extLst>
          </p:cNvPr>
          <p:cNvSpPr/>
          <p:nvPr/>
        </p:nvSpPr>
        <p:spPr>
          <a:xfrm>
            <a:off x="453153" y="3536564"/>
            <a:ext cx="3730430" cy="738664"/>
          </a:xfrm>
          <a:prstGeom prst="rect">
            <a:avLst/>
          </a:prstGeom>
        </p:spPr>
        <p:txBody>
          <a:bodyPr wrap="square">
            <a:spAutoFit/>
          </a:bodyPr>
          <a:lstStyle/>
          <a:p>
            <a:r>
              <a:rPr lang="en-GB" sz="1400" dirty="0">
                <a:latin typeface="+mj-lt"/>
              </a:rPr>
              <a:t>Overarching laws that define the institutional arrangements and objectives of climate policy</a:t>
            </a:r>
          </a:p>
        </p:txBody>
      </p:sp>
      <p:pic>
        <p:nvPicPr>
          <p:cNvPr id="9" name="Picture 8">
            <a:extLst>
              <a:ext uri="{FF2B5EF4-FFF2-40B4-BE49-F238E27FC236}">
                <a16:creationId xmlns:a16="http://schemas.microsoft.com/office/drawing/2014/main" id="{AAC4294D-2384-427C-9071-004D6E6CB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5220" y="1332506"/>
            <a:ext cx="2426358" cy="2009832"/>
          </a:xfrm>
          <a:prstGeom prst="rect">
            <a:avLst/>
          </a:prstGeom>
        </p:spPr>
      </p:pic>
      <p:pic>
        <p:nvPicPr>
          <p:cNvPr id="5" name="Picture 4" descr="A close up of a sign&#10;&#10;Description automatically generated">
            <a:extLst>
              <a:ext uri="{FF2B5EF4-FFF2-40B4-BE49-F238E27FC236}">
                <a16:creationId xmlns:a16="http://schemas.microsoft.com/office/drawing/2014/main" id="{96DB3CB7-E803-4C7D-A26C-F6CFAA25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34" y="1332506"/>
            <a:ext cx="2829311" cy="1807204"/>
          </a:xfrm>
          <a:prstGeom prst="rect">
            <a:avLst/>
          </a:prstGeom>
        </p:spPr>
      </p:pic>
      <p:sp>
        <p:nvSpPr>
          <p:cNvPr id="10" name="Speech Bubble: Rectangle 9">
            <a:extLst>
              <a:ext uri="{FF2B5EF4-FFF2-40B4-BE49-F238E27FC236}">
                <a16:creationId xmlns:a16="http://schemas.microsoft.com/office/drawing/2014/main" id="{693CCEA6-F36A-4C92-8F6F-082CC8219DD9}"/>
              </a:ext>
            </a:extLst>
          </p:cNvPr>
          <p:cNvSpPr/>
          <p:nvPr/>
        </p:nvSpPr>
        <p:spPr>
          <a:xfrm>
            <a:off x="1005062" y="2096821"/>
            <a:ext cx="3955357" cy="2085777"/>
          </a:xfrm>
          <a:prstGeom prst="wedgeRectCallout">
            <a:avLst>
              <a:gd name="adj1" fmla="val 68593"/>
              <a:gd name="adj2" fmla="val -74323"/>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48C83A0-6298-4125-8236-9C3965589A39}"/>
              </a:ext>
            </a:extLst>
          </p:cNvPr>
          <p:cNvSpPr/>
          <p:nvPr/>
        </p:nvSpPr>
        <p:spPr>
          <a:xfrm>
            <a:off x="1117525" y="2730851"/>
            <a:ext cx="3730430" cy="1384995"/>
          </a:xfrm>
          <a:prstGeom prst="rect">
            <a:avLst/>
          </a:prstGeom>
        </p:spPr>
        <p:txBody>
          <a:bodyPr wrap="square">
            <a:spAutoFit/>
          </a:bodyPr>
          <a:lstStyle/>
          <a:p>
            <a:r>
              <a:rPr lang="en-GB" sz="1400" b="1" dirty="0">
                <a:latin typeface="+mj-lt"/>
              </a:rPr>
              <a:t>Example: </a:t>
            </a:r>
            <a:r>
              <a:rPr lang="en-GB" sz="1400" b="1" dirty="0" err="1">
                <a:latin typeface="+mj-lt"/>
              </a:rPr>
              <a:t>Urgenda</a:t>
            </a:r>
            <a:r>
              <a:rPr lang="en-GB" sz="1400" b="1" dirty="0">
                <a:latin typeface="+mj-lt"/>
              </a:rPr>
              <a:t> vs the Netherlands</a:t>
            </a:r>
          </a:p>
          <a:p>
            <a:endParaRPr lang="en-GB" sz="1400" i="1" dirty="0">
              <a:latin typeface="+mj-lt"/>
            </a:endParaRPr>
          </a:p>
          <a:p>
            <a:r>
              <a:rPr lang="en-GB" sz="1400" dirty="0">
                <a:latin typeface="+mj-lt"/>
              </a:rPr>
              <a:t>Dutch NGO argues successfully for the adoption of stricter emissions targets on human rights grounds. Ruling upheld by the Dutch Supreme Court in 2019</a:t>
            </a:r>
          </a:p>
        </p:txBody>
      </p:sp>
      <p:pic>
        <p:nvPicPr>
          <p:cNvPr id="6" name="Picture 5" descr="A picture containing bird&#10;&#10;Description automatically generated">
            <a:extLst>
              <a:ext uri="{FF2B5EF4-FFF2-40B4-BE49-F238E27FC236}">
                <a16:creationId xmlns:a16="http://schemas.microsoft.com/office/drawing/2014/main" id="{74D9131E-07CC-45E9-9CFA-11371D17E2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4890" y="2264395"/>
            <a:ext cx="599556" cy="399704"/>
          </a:xfrm>
          <a:prstGeom prst="rect">
            <a:avLst/>
          </a:prstGeom>
        </p:spPr>
      </p:pic>
    </p:spTree>
    <p:extLst>
      <p:ext uri="{BB962C8B-B14F-4D97-AF65-F5344CB8AC3E}">
        <p14:creationId xmlns:p14="http://schemas.microsoft.com/office/powerpoint/2010/main" val="1754823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8691789" cy="803672"/>
          </a:xfrm>
        </p:spPr>
        <p:txBody>
          <a:bodyPr/>
          <a:lstStyle/>
          <a:p>
            <a:r>
              <a:rPr lang="en-GB" altLang="en-US" sz="2400" dirty="0">
                <a:latin typeface="+mn-lt"/>
              </a:rPr>
              <a:t>Climate legislation peaked before the Paris Agreement</a:t>
            </a:r>
            <a:br>
              <a:rPr lang="en-GB" altLang="en-US" sz="2400" dirty="0">
                <a:latin typeface="+mn-lt"/>
              </a:rPr>
            </a:br>
            <a:br>
              <a:rPr lang="en-GB" altLang="en-US" dirty="0"/>
            </a:br>
            <a:endParaRPr lang="en-GB" altLang="en-US" dirty="0"/>
          </a:p>
        </p:txBody>
      </p:sp>
      <p:sp>
        <p:nvSpPr>
          <p:cNvPr id="16387" name="Rectangle 3"/>
          <p:cNvSpPr>
            <a:spLocks noChangeArrowheads="1"/>
          </p:cNvSpPr>
          <p:nvPr/>
        </p:nvSpPr>
        <p:spPr bwMode="auto">
          <a:xfrm>
            <a:off x="266580" y="835944"/>
            <a:ext cx="4621009" cy="345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400" b="1" dirty="0">
                <a:latin typeface="+mj-lt"/>
              </a:rPr>
              <a:t>Climate legislation took off in the 1990s</a:t>
            </a:r>
          </a:p>
          <a:p>
            <a:pPr marL="285750" indent="-285750">
              <a:spcAft>
                <a:spcPts val="600"/>
              </a:spcAft>
              <a:buClr>
                <a:schemeClr val="tx1"/>
              </a:buClr>
              <a:buSzPct val="90000"/>
              <a:buFontTx/>
              <a:buChar char="-"/>
              <a:defRPr/>
            </a:pPr>
            <a:r>
              <a:rPr lang="en-US" altLang="en-US" sz="1400" dirty="0">
                <a:latin typeface="+mj-lt"/>
              </a:rPr>
              <a:t>35 climate related laws in 1990, many with broader purposes, e.g. energy efficiency </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b="1" dirty="0">
                <a:latin typeface="+mj-lt"/>
              </a:rPr>
              <a:t>Legislative activity peaked in 2008-13</a:t>
            </a:r>
          </a:p>
          <a:p>
            <a:pPr marL="285750" indent="-285750">
              <a:spcBef>
                <a:spcPts val="600"/>
              </a:spcBef>
              <a:spcAft>
                <a:spcPts val="600"/>
              </a:spcAft>
              <a:buClr>
                <a:schemeClr val="tx1"/>
              </a:buClr>
              <a:buSzPct val="90000"/>
              <a:buFontTx/>
              <a:buChar char="-"/>
              <a:defRPr/>
            </a:pPr>
            <a:r>
              <a:rPr lang="en-US" altLang="en-US" sz="1400" dirty="0">
                <a:latin typeface="+mj-lt"/>
              </a:rPr>
              <a:t>Many industrialized countries passed framework laws in this period</a:t>
            </a:r>
          </a:p>
          <a:p>
            <a:pPr marL="285750" indent="-285750">
              <a:spcBef>
                <a:spcPts val="600"/>
              </a:spcBef>
              <a:spcAft>
                <a:spcPts val="600"/>
              </a:spcAft>
              <a:buClr>
                <a:schemeClr val="tx1"/>
              </a:buClr>
              <a:buSzPct val="90000"/>
              <a:buFontTx/>
              <a:buChar char="-"/>
              <a:defRPr/>
            </a:pPr>
            <a:r>
              <a:rPr lang="en-US" altLang="en-US" sz="1400" dirty="0">
                <a:latin typeface="+mj-lt"/>
              </a:rPr>
              <a:t>Developing countries start issuing laws (often executive orders)</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b="1" dirty="0">
                <a:latin typeface="+mj-lt"/>
              </a:rPr>
              <a:t>Since the Paris Agreement</a:t>
            </a:r>
          </a:p>
          <a:p>
            <a:pPr marL="285750" indent="-285750">
              <a:spcBef>
                <a:spcPts val="600"/>
              </a:spcBef>
              <a:spcAft>
                <a:spcPts val="600"/>
              </a:spcAft>
              <a:buClr>
                <a:schemeClr val="tx1"/>
              </a:buClr>
              <a:buSzPct val="90000"/>
              <a:buFontTx/>
              <a:buChar char="-"/>
              <a:defRPr/>
            </a:pPr>
            <a:r>
              <a:rPr lang="en-US" altLang="en-US" sz="1400" dirty="0">
                <a:latin typeface="+mj-lt"/>
              </a:rPr>
              <a:t>strengthening existing laws as important as passing new laws</a:t>
            </a: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DDBE135E-2566-4748-853C-8A3B78F0FB00}" type="slidenum">
              <a:rPr lang="en-GB" smtClean="0"/>
              <a:t>9</a:t>
            </a:fld>
            <a:endParaRPr lang="en-GB"/>
          </a:p>
        </p:txBody>
      </p:sp>
      <p:pic>
        <p:nvPicPr>
          <p:cNvPr id="3" name="Picture 2">
            <a:extLst>
              <a:ext uri="{FF2B5EF4-FFF2-40B4-BE49-F238E27FC236}">
                <a16:creationId xmlns:a16="http://schemas.microsoft.com/office/drawing/2014/main" id="{415E3BEC-CDEC-4D2A-AE28-6D10A632E321}"/>
              </a:ext>
            </a:extLst>
          </p:cNvPr>
          <p:cNvPicPr>
            <a:picLocks noChangeAspect="1"/>
          </p:cNvPicPr>
          <p:nvPr/>
        </p:nvPicPr>
        <p:blipFill>
          <a:blip r:embed="rId3"/>
          <a:stretch>
            <a:fillRect/>
          </a:stretch>
        </p:blipFill>
        <p:spPr>
          <a:xfrm>
            <a:off x="4805919" y="994039"/>
            <a:ext cx="4338081" cy="2890138"/>
          </a:xfrm>
          <a:prstGeom prst="rect">
            <a:avLst/>
          </a:prstGeom>
        </p:spPr>
      </p:pic>
    </p:spTree>
    <p:extLst>
      <p:ext uri="{BB962C8B-B14F-4D97-AF65-F5344CB8AC3E}">
        <p14:creationId xmlns:p14="http://schemas.microsoft.com/office/powerpoint/2010/main" val="4037837359"/>
      </p:ext>
    </p:extLst>
  </p:cSld>
  <p:clrMapOvr>
    <a:masterClrMapping/>
  </p:clrMapOvr>
</p:sld>
</file>

<file path=ppt/theme/theme1.xml><?xml version="1.0" encoding="utf-8"?>
<a:theme xmlns:a="http://schemas.openxmlformats.org/drawingml/2006/main" name="GRI Main">
  <a:themeElements>
    <a:clrScheme name="GRI">
      <a:dk1>
        <a:srgbClr val="2E3052"/>
      </a:dk1>
      <a:lt1>
        <a:sysClr val="window" lastClr="FFFFFF"/>
      </a:lt1>
      <a:dk2>
        <a:srgbClr val="ED3D4A"/>
      </a:dk2>
      <a:lt2>
        <a:srgbClr val="FFFFFF"/>
      </a:lt2>
      <a:accent1>
        <a:srgbClr val="2E3052"/>
      </a:accent1>
      <a:accent2>
        <a:srgbClr val="A2A2B1"/>
      </a:accent2>
      <a:accent3>
        <a:srgbClr val="484967"/>
      </a:accent3>
      <a:accent4>
        <a:srgbClr val="9B9CAC"/>
      </a:accent4>
      <a:accent5>
        <a:srgbClr val="E4E4E9"/>
      </a:accent5>
      <a:accent6>
        <a:srgbClr val="65667F"/>
      </a:accent6>
      <a:hlink>
        <a:srgbClr val="2E3052"/>
      </a:hlink>
      <a:folHlink>
        <a:srgbClr val="2E3052"/>
      </a:folHlink>
    </a:clrScheme>
    <a:fontScheme name="GRI alternative font">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RI Main Pp Template LSE Image.potx [Read-Only]" id="{98DD2B5A-FF3F-45AC-A1C0-CC50ADEEC45A}" vid="{2959CED1-0E1C-4B7C-93FC-91DEC3D33F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2824</Words>
  <Application>Microsoft Office PowerPoint</Application>
  <PresentationFormat>On-screen Show (16:9)</PresentationFormat>
  <Paragraphs>368</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Century Gothic</vt:lpstr>
      <vt:lpstr>Helvetica Neue</vt:lpstr>
      <vt:lpstr>Symbol</vt:lpstr>
      <vt:lpstr>Times New Roman</vt:lpstr>
      <vt:lpstr>Trebuchet MS</vt:lpstr>
      <vt:lpstr>Zapf Dingbats</vt:lpstr>
      <vt:lpstr>GRI Main</vt:lpstr>
      <vt:lpstr>Climate change litigation  </vt:lpstr>
      <vt:lpstr>Outline </vt:lpstr>
      <vt:lpstr>Climate Change Laws of the World in a nutshell </vt:lpstr>
      <vt:lpstr>Broad definition of climate change  legislation and litigation  </vt:lpstr>
      <vt:lpstr>Global coverage (with gaps on litigation)</vt:lpstr>
      <vt:lpstr>Including laws and court cases  of strategic importance</vt:lpstr>
      <vt:lpstr>Including laws and court cases  of strategic importance</vt:lpstr>
      <vt:lpstr>Including laws and court cases  of strategic importance</vt:lpstr>
      <vt:lpstr>Climate legislation peaked before the Paris Agreement  </vt:lpstr>
      <vt:lpstr>Spain, UK and S Korea are the most comprehensive legislators </vt:lpstr>
      <vt:lpstr>Climate legislation is not a partisan issue   </vt:lpstr>
      <vt:lpstr>Climate legislation slows during economic downturns   </vt:lpstr>
      <vt:lpstr>Total recorded climate change litigation cases (1986 – 2020) </vt:lpstr>
      <vt:lpstr>A heterogeneous group of cases</vt:lpstr>
      <vt:lpstr>PowerPoint Presentation</vt:lpstr>
      <vt:lpstr>Climate litigation: Pro and anti – U.S.</vt:lpstr>
      <vt:lpstr>Outcomes ‘favourable’ and ‘unfavourable’ to climate change action</vt:lpstr>
      <vt:lpstr>PowerPoint Presentation</vt:lpstr>
      <vt:lpstr>Climate litigation risk is being amplified by a number of factors</vt:lpstr>
      <vt:lpstr>Against governments  </vt:lpstr>
      <vt:lpstr>PowerPoint Presentation</vt:lpstr>
      <vt:lpstr>Against major carbon emitters </vt:lpstr>
      <vt:lpstr>Source Attribution Research Richard Heede, Carbon Majors Report (2014)</vt:lpstr>
      <vt:lpstr>CLIMATE-RELATED IMPACTS RAISED IN COMPLAINTS</vt:lpstr>
      <vt:lpstr>New Wave of U.S. Litigation</vt:lpstr>
      <vt:lpstr>Litigation against Energy Companies Outside US</vt:lpstr>
      <vt:lpstr>PowerPoint Presentation</vt:lpstr>
      <vt:lpstr>Climate litigation in the Global South</vt:lpstr>
      <vt:lpstr>Climate change litigation and COVID-19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Litigation</dc:title>
  <dc:creator>Joana Setzer</dc:creator>
  <cp:lastModifiedBy>Gilbert, Alyssa R</cp:lastModifiedBy>
  <cp:revision>11</cp:revision>
  <dcterms:created xsi:type="dcterms:W3CDTF">2020-10-08T13:34:17Z</dcterms:created>
  <dcterms:modified xsi:type="dcterms:W3CDTF">2021-02-23T17:27:35Z</dcterms:modified>
</cp:coreProperties>
</file>